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61" r:id="rId2"/>
    <p:sldId id="367" r:id="rId3"/>
    <p:sldId id="363" r:id="rId4"/>
    <p:sldId id="362" r:id="rId5"/>
    <p:sldId id="295" r:id="rId6"/>
    <p:sldId id="296" r:id="rId7"/>
    <p:sldId id="297" r:id="rId8"/>
    <p:sldId id="365" r:id="rId9"/>
    <p:sldId id="364" r:id="rId10"/>
    <p:sldId id="346" r:id="rId11"/>
    <p:sldId id="347" r:id="rId12"/>
    <p:sldId id="301" r:id="rId13"/>
    <p:sldId id="348" r:id="rId14"/>
    <p:sldId id="349" r:id="rId15"/>
    <p:sldId id="366" r:id="rId16"/>
    <p:sldId id="302" r:id="rId17"/>
    <p:sldId id="341" r:id="rId18"/>
    <p:sldId id="304" r:id="rId19"/>
    <p:sldId id="369" r:id="rId20"/>
    <p:sldId id="305" r:id="rId21"/>
    <p:sldId id="306" r:id="rId22"/>
    <p:sldId id="350" r:id="rId23"/>
    <p:sldId id="307" r:id="rId24"/>
    <p:sldId id="370" r:id="rId25"/>
    <p:sldId id="351" r:id="rId26"/>
    <p:sldId id="371" r:id="rId27"/>
    <p:sldId id="353" r:id="rId28"/>
    <p:sldId id="308" r:id="rId29"/>
    <p:sldId id="354" r:id="rId30"/>
    <p:sldId id="355" r:id="rId31"/>
    <p:sldId id="356" r:id="rId32"/>
    <p:sldId id="310" r:id="rId33"/>
    <p:sldId id="357" r:id="rId34"/>
    <p:sldId id="358" r:id="rId35"/>
    <p:sldId id="311" r:id="rId36"/>
    <p:sldId id="312" r:id="rId37"/>
    <p:sldId id="359" r:id="rId38"/>
    <p:sldId id="318" r:id="rId39"/>
    <p:sldId id="360" r:id="rId40"/>
    <p:sldId id="314"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9" d="100"/>
          <a:sy n="69" d="100"/>
        </p:scale>
        <p:origin x="7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5/11/2024</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20975" y="3335698"/>
            <a:ext cx="6914517" cy="1891146"/>
          </a:xfrm>
        </p:spPr>
        <p:txBody>
          <a:bodyPr>
            <a:noAutofit/>
          </a:bodyPr>
          <a:lstStyle/>
          <a:p>
            <a:pPr algn="ctr"/>
            <a:r>
              <a:rPr lang="es-MX" sz="4400" b="1" dirty="0" smtClean="0"/>
              <a:t>TALLER DE CAPACITACIÓN</a:t>
            </a:r>
            <a:br>
              <a:rPr lang="es-MX" sz="4400" b="1" dirty="0" smtClean="0"/>
            </a:br>
            <a:r>
              <a:rPr lang="es-MX" sz="4400" b="1" dirty="0" smtClean="0"/>
              <a:t>PARA LA </a:t>
            </a:r>
            <a:br>
              <a:rPr lang="es-MX" sz="4400" b="1" dirty="0" smtClean="0"/>
            </a:br>
            <a:r>
              <a:rPr lang="es-MX" sz="4400" b="1" dirty="0" smtClean="0"/>
              <a:t>VII ASAMBLEA </a:t>
            </a:r>
            <a:br>
              <a:rPr lang="es-MX" sz="4400" b="1" dirty="0" smtClean="0"/>
            </a:br>
            <a:r>
              <a:rPr lang="es-MX" sz="4400" b="1" dirty="0" smtClean="0"/>
              <a:t>DIOCESANA </a:t>
            </a:r>
            <a:br>
              <a:rPr lang="es-MX" sz="4400" b="1" dirty="0" smtClean="0"/>
            </a:br>
            <a:r>
              <a:rPr lang="es-MX" sz="4400" b="1" dirty="0" smtClean="0"/>
              <a:t>DE PASTORAL</a:t>
            </a:r>
            <a:endParaRPr lang="es-MX" sz="4400" b="1" dirty="0"/>
          </a:p>
        </p:txBody>
      </p:sp>
      <p:pic>
        <p:nvPicPr>
          <p:cNvPr id="4" name="Imagen 3"/>
          <p:cNvPicPr>
            <a:picLocks noChangeAspect="1"/>
          </p:cNvPicPr>
          <p:nvPr/>
        </p:nvPicPr>
        <p:blipFill rotWithShape="1">
          <a:blip r:embed="rId2"/>
          <a:srcRect b="9968"/>
          <a:stretch/>
        </p:blipFill>
        <p:spPr>
          <a:xfrm>
            <a:off x="7218218" y="762000"/>
            <a:ext cx="3896589" cy="5103072"/>
          </a:xfrm>
          <a:prstGeom prst="rect">
            <a:avLst/>
          </a:prstGeom>
        </p:spPr>
      </p:pic>
    </p:spTree>
    <p:extLst>
      <p:ext uri="{BB962C8B-B14F-4D97-AF65-F5344CB8AC3E}">
        <p14:creationId xmlns:p14="http://schemas.microsoft.com/office/powerpoint/2010/main" val="42079405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4211" y="685800"/>
            <a:ext cx="9692843" cy="1724892"/>
          </a:xfrm>
        </p:spPr>
        <p:txBody>
          <a:bodyPr/>
          <a:lstStyle/>
          <a:p>
            <a:pPr algn="ctr"/>
            <a:r>
              <a:rPr lang="es-MX" dirty="0" smtClean="0"/>
              <a:t>I. EL MARCO REFERENCIAL</a:t>
            </a:r>
            <a:endParaRPr lang="es-MX" dirty="0"/>
          </a:p>
        </p:txBody>
      </p:sp>
    </p:spTree>
    <p:extLst>
      <p:ext uri="{BB962C8B-B14F-4D97-AF65-F5344CB8AC3E}">
        <p14:creationId xmlns:p14="http://schemas.microsoft.com/office/powerpoint/2010/main" val="25310890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748147" y="554182"/>
            <a:ext cx="7204362" cy="4350327"/>
          </a:xfrm>
        </p:spPr>
        <p:txBody>
          <a:bodyPr>
            <a:noAutofit/>
          </a:bodyPr>
          <a:lstStyle/>
          <a:p>
            <a:pPr algn="ctr"/>
            <a:r>
              <a:rPr lang="es-MX" sz="4000" dirty="0" smtClean="0">
                <a:solidFill>
                  <a:schemeClr val="tx1"/>
                </a:solidFill>
              </a:rPr>
              <a:t>Aprobados en la VII Asamblea </a:t>
            </a:r>
          </a:p>
          <a:p>
            <a:pPr algn="ctr"/>
            <a:r>
              <a:rPr lang="es-MX" sz="4000" dirty="0" smtClean="0">
                <a:solidFill>
                  <a:schemeClr val="tx1"/>
                </a:solidFill>
              </a:rPr>
              <a:t>el Informe final del </a:t>
            </a:r>
          </a:p>
          <a:p>
            <a:pPr algn="ctr"/>
            <a:r>
              <a:rPr lang="es-MX" sz="4000" dirty="0" smtClean="0">
                <a:solidFill>
                  <a:schemeClr val="tx1"/>
                </a:solidFill>
              </a:rPr>
              <a:t>Marco de la Realidad </a:t>
            </a:r>
          </a:p>
          <a:p>
            <a:pPr algn="ctr"/>
            <a:r>
              <a:rPr lang="es-MX" sz="4000" dirty="0" smtClean="0">
                <a:solidFill>
                  <a:schemeClr val="tx1"/>
                </a:solidFill>
              </a:rPr>
              <a:t>y el Informe final del </a:t>
            </a:r>
          </a:p>
          <a:p>
            <a:pPr algn="ctr"/>
            <a:r>
              <a:rPr lang="es-MX" sz="4000" dirty="0" smtClean="0">
                <a:solidFill>
                  <a:schemeClr val="tx1"/>
                </a:solidFill>
              </a:rPr>
              <a:t>Marco Doctrinal </a:t>
            </a:r>
          </a:p>
          <a:p>
            <a:pPr algn="ctr"/>
            <a:r>
              <a:rPr lang="es-MX" sz="4000" dirty="0" smtClean="0">
                <a:solidFill>
                  <a:schemeClr val="tx1"/>
                </a:solidFill>
              </a:rPr>
              <a:t>haremos el Diagnóstico Pastoral</a:t>
            </a:r>
            <a:endParaRPr lang="es-MX" sz="4000" dirty="0">
              <a:solidFill>
                <a:schemeClr val="tx1"/>
              </a:solidFill>
            </a:endParaRPr>
          </a:p>
        </p:txBody>
      </p:sp>
    </p:spTree>
    <p:extLst>
      <p:ext uri="{BB962C8B-B14F-4D97-AF65-F5344CB8AC3E}">
        <p14:creationId xmlns:p14="http://schemas.microsoft.com/office/powerpoint/2010/main" val="30946021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762000" y="803564"/>
            <a:ext cx="6664035" cy="4709861"/>
          </a:xfrm>
        </p:spPr>
        <p:txBody>
          <a:bodyPr>
            <a:noAutofit/>
          </a:bodyPr>
          <a:lstStyle/>
          <a:p>
            <a:endParaRPr lang="es-MX" sz="1000" dirty="0">
              <a:solidFill>
                <a:schemeClr val="tx1"/>
              </a:solidFill>
            </a:endParaRPr>
          </a:p>
          <a:p>
            <a:pPr algn="ctr"/>
            <a:r>
              <a:rPr lang="es-MX" sz="3200" dirty="0" smtClean="0">
                <a:solidFill>
                  <a:schemeClr val="tx1"/>
                </a:solidFill>
              </a:rPr>
              <a:t>El DIAGNÓSTICO PASTORAL es </a:t>
            </a:r>
            <a:r>
              <a:rPr lang="es-MX" sz="3200" dirty="0">
                <a:solidFill>
                  <a:schemeClr val="tx1"/>
                </a:solidFill>
              </a:rPr>
              <a:t>el resultado de la </a:t>
            </a:r>
            <a:r>
              <a:rPr lang="es-MX" sz="3200" dirty="0" smtClean="0">
                <a:solidFill>
                  <a:schemeClr val="tx1"/>
                </a:solidFill>
              </a:rPr>
              <a:t>confrontación</a:t>
            </a:r>
          </a:p>
          <a:p>
            <a:pPr algn="ctr"/>
            <a:r>
              <a:rPr lang="es-MX" sz="3200" dirty="0" smtClean="0">
                <a:solidFill>
                  <a:schemeClr val="tx1"/>
                </a:solidFill>
              </a:rPr>
              <a:t> </a:t>
            </a:r>
            <a:r>
              <a:rPr lang="es-MX" sz="3200" dirty="0">
                <a:solidFill>
                  <a:schemeClr val="tx1"/>
                </a:solidFill>
              </a:rPr>
              <a:t>entre el Marco de </a:t>
            </a:r>
            <a:r>
              <a:rPr lang="es-MX" sz="3200" dirty="0" smtClean="0">
                <a:solidFill>
                  <a:schemeClr val="tx1"/>
                </a:solidFill>
              </a:rPr>
              <a:t>la Realidad </a:t>
            </a:r>
            <a:r>
              <a:rPr lang="es-MX" sz="3200" dirty="0">
                <a:solidFill>
                  <a:schemeClr val="tx1"/>
                </a:solidFill>
              </a:rPr>
              <a:t>y el Marco </a:t>
            </a:r>
            <a:r>
              <a:rPr lang="es-MX" sz="3200" dirty="0" smtClean="0">
                <a:solidFill>
                  <a:schemeClr val="tx1"/>
                </a:solidFill>
              </a:rPr>
              <a:t>Doctrinal;</a:t>
            </a:r>
          </a:p>
          <a:p>
            <a:pPr algn="ctr"/>
            <a:r>
              <a:rPr lang="es-MX" sz="3200" b="1" dirty="0" smtClean="0">
                <a:solidFill>
                  <a:schemeClr val="tx1"/>
                </a:solidFill>
              </a:rPr>
              <a:t>entre “quienes somos” y qué “debemos ser”</a:t>
            </a:r>
            <a:endParaRPr lang="es-MX" sz="3200" dirty="0" smtClean="0">
              <a:solidFill>
                <a:schemeClr val="tx1"/>
              </a:solidFill>
            </a:endParaRPr>
          </a:p>
        </p:txBody>
      </p:sp>
      <p:pic>
        <p:nvPicPr>
          <p:cNvPr id="4" name="Imagen 3"/>
          <p:cNvPicPr>
            <a:picLocks noChangeAspect="1"/>
          </p:cNvPicPr>
          <p:nvPr/>
        </p:nvPicPr>
        <p:blipFill rotWithShape="1">
          <a:blip r:embed="rId2"/>
          <a:srcRect l="13324" t="2687" r="10992" b="34067"/>
          <a:stretch/>
        </p:blipFill>
        <p:spPr>
          <a:xfrm>
            <a:off x="8326581" y="1218516"/>
            <a:ext cx="3338945" cy="4185441"/>
          </a:xfrm>
          <a:prstGeom prst="rect">
            <a:avLst/>
          </a:prstGeom>
        </p:spPr>
      </p:pic>
    </p:spTree>
    <p:extLst>
      <p:ext uri="{BB962C8B-B14F-4D97-AF65-F5344CB8AC3E}">
        <p14:creationId xmlns:p14="http://schemas.microsoft.com/office/powerpoint/2010/main" val="42897202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706583" y="845128"/>
            <a:ext cx="9670472" cy="5209308"/>
          </a:xfrm>
        </p:spPr>
        <p:txBody>
          <a:bodyPr>
            <a:normAutofit/>
          </a:bodyPr>
          <a:lstStyle/>
          <a:p>
            <a:pPr algn="just"/>
            <a:r>
              <a:rPr lang="es-MX" sz="2600" dirty="0">
                <a:solidFill>
                  <a:schemeClr val="tx1"/>
                </a:solidFill>
              </a:rPr>
              <a:t>S</a:t>
            </a:r>
            <a:r>
              <a:rPr lang="es-MX" sz="2600" dirty="0" smtClean="0">
                <a:solidFill>
                  <a:schemeClr val="tx1"/>
                </a:solidFill>
              </a:rPr>
              <a:t>upone </a:t>
            </a:r>
            <a:r>
              <a:rPr lang="es-MX" sz="2600" dirty="0">
                <a:solidFill>
                  <a:schemeClr val="tx1"/>
                </a:solidFill>
              </a:rPr>
              <a:t>una actitud crítica y </a:t>
            </a:r>
            <a:r>
              <a:rPr lang="es-MX" sz="2600" dirty="0" smtClean="0">
                <a:solidFill>
                  <a:schemeClr val="tx1"/>
                </a:solidFill>
              </a:rPr>
              <a:t>debe: </a:t>
            </a:r>
          </a:p>
          <a:p>
            <a:pPr algn="just"/>
            <a:r>
              <a:rPr lang="es-MX" sz="2600" dirty="0" smtClean="0">
                <a:solidFill>
                  <a:schemeClr val="tx1"/>
                </a:solidFill>
              </a:rPr>
              <a:t>- Buscar </a:t>
            </a:r>
            <a:r>
              <a:rPr lang="es-MX" sz="2600" dirty="0">
                <a:solidFill>
                  <a:schemeClr val="tx1"/>
                </a:solidFill>
              </a:rPr>
              <a:t>la raíz o </a:t>
            </a:r>
            <a:r>
              <a:rPr lang="es-MX" sz="2600" u="sng" dirty="0">
                <a:solidFill>
                  <a:schemeClr val="tx1"/>
                </a:solidFill>
              </a:rPr>
              <a:t>causa</a:t>
            </a:r>
            <a:r>
              <a:rPr lang="es-MX" sz="2600" dirty="0">
                <a:solidFill>
                  <a:schemeClr val="tx1"/>
                </a:solidFill>
              </a:rPr>
              <a:t> de los </a:t>
            </a:r>
            <a:r>
              <a:rPr lang="es-MX" sz="2600" dirty="0" smtClean="0">
                <a:solidFill>
                  <a:schemeClr val="tx1"/>
                </a:solidFill>
              </a:rPr>
              <a:t>problemas</a:t>
            </a:r>
            <a:r>
              <a:rPr lang="es-MX" sz="2600" dirty="0">
                <a:solidFill>
                  <a:schemeClr val="tx1"/>
                </a:solidFill>
              </a:rPr>
              <a:t>.</a:t>
            </a:r>
            <a:endParaRPr lang="es-MX" sz="2600" dirty="0" smtClean="0">
              <a:solidFill>
                <a:schemeClr val="tx1"/>
              </a:solidFill>
            </a:endParaRPr>
          </a:p>
          <a:p>
            <a:pPr algn="just"/>
            <a:r>
              <a:rPr lang="es-MX" sz="2600" dirty="0" smtClean="0">
                <a:solidFill>
                  <a:schemeClr val="tx1"/>
                </a:solidFill>
              </a:rPr>
              <a:t>- Detectar </a:t>
            </a:r>
            <a:r>
              <a:rPr lang="es-MX" sz="2600" dirty="0">
                <a:solidFill>
                  <a:schemeClr val="tx1"/>
                </a:solidFill>
              </a:rPr>
              <a:t>los </a:t>
            </a:r>
            <a:r>
              <a:rPr lang="es-MX" sz="2600" u="sng" dirty="0" smtClean="0">
                <a:solidFill>
                  <a:schemeClr val="tx1"/>
                </a:solidFill>
              </a:rPr>
              <a:t>principales fenómenos </a:t>
            </a:r>
            <a:r>
              <a:rPr lang="es-MX" sz="2600" dirty="0">
                <a:solidFill>
                  <a:schemeClr val="tx1"/>
                </a:solidFill>
              </a:rPr>
              <a:t>de la </a:t>
            </a:r>
            <a:r>
              <a:rPr lang="es-MX" sz="2600" dirty="0" smtClean="0">
                <a:solidFill>
                  <a:schemeClr val="tx1"/>
                </a:solidFill>
              </a:rPr>
              <a:t>realidad.</a:t>
            </a:r>
          </a:p>
          <a:p>
            <a:pPr algn="just"/>
            <a:r>
              <a:rPr lang="es-MX" sz="2600" dirty="0" smtClean="0">
                <a:solidFill>
                  <a:schemeClr val="tx1"/>
                </a:solidFill>
              </a:rPr>
              <a:t>- Mirar </a:t>
            </a:r>
            <a:r>
              <a:rPr lang="es-MX" sz="2600" dirty="0">
                <a:solidFill>
                  <a:schemeClr val="tx1"/>
                </a:solidFill>
              </a:rPr>
              <a:t>el presente </a:t>
            </a:r>
            <a:r>
              <a:rPr lang="es-MX" sz="2600" u="sng" dirty="0">
                <a:solidFill>
                  <a:schemeClr val="tx1"/>
                </a:solidFill>
              </a:rPr>
              <a:t>desde </a:t>
            </a:r>
            <a:r>
              <a:rPr lang="es-MX" sz="2600" u="sng" dirty="0" smtClean="0">
                <a:solidFill>
                  <a:schemeClr val="tx1"/>
                </a:solidFill>
              </a:rPr>
              <a:t>la perspectiva </a:t>
            </a:r>
            <a:r>
              <a:rPr lang="es-MX" sz="2600" u="sng" dirty="0">
                <a:solidFill>
                  <a:schemeClr val="tx1"/>
                </a:solidFill>
              </a:rPr>
              <a:t>del </a:t>
            </a:r>
            <a:r>
              <a:rPr lang="es-MX" sz="2600" u="sng" dirty="0" smtClean="0">
                <a:solidFill>
                  <a:schemeClr val="tx1"/>
                </a:solidFill>
              </a:rPr>
              <a:t>futuro.</a:t>
            </a:r>
          </a:p>
          <a:p>
            <a:pPr algn="just"/>
            <a:endParaRPr lang="es-MX" sz="2600" u="sng" dirty="0" smtClean="0">
              <a:solidFill>
                <a:schemeClr val="tx1"/>
              </a:solidFill>
            </a:endParaRPr>
          </a:p>
          <a:p>
            <a:pPr algn="just"/>
            <a:r>
              <a:rPr lang="es-MX" sz="2600" dirty="0" smtClean="0">
                <a:solidFill>
                  <a:schemeClr val="tx1"/>
                </a:solidFill>
              </a:rPr>
              <a:t>Metodológicamente </a:t>
            </a:r>
            <a:r>
              <a:rPr lang="es-MX" sz="2600" dirty="0">
                <a:solidFill>
                  <a:schemeClr val="tx1"/>
                </a:solidFill>
              </a:rPr>
              <a:t>tiene estos pasos:</a:t>
            </a:r>
          </a:p>
          <a:p>
            <a:pPr algn="just"/>
            <a:r>
              <a:rPr lang="es-MX" sz="2600" dirty="0" smtClean="0">
                <a:solidFill>
                  <a:schemeClr val="tx1"/>
                </a:solidFill>
              </a:rPr>
              <a:t>- Determinar </a:t>
            </a:r>
            <a:r>
              <a:rPr lang="es-MX" sz="2600" dirty="0">
                <a:solidFill>
                  <a:schemeClr val="tx1"/>
                </a:solidFill>
              </a:rPr>
              <a:t>con precisión los </a:t>
            </a:r>
            <a:r>
              <a:rPr lang="es-MX" sz="2600" u="sng" dirty="0">
                <a:solidFill>
                  <a:schemeClr val="tx1"/>
                </a:solidFill>
              </a:rPr>
              <a:t>problemas</a:t>
            </a:r>
            <a:r>
              <a:rPr lang="es-MX" sz="2600" dirty="0">
                <a:solidFill>
                  <a:schemeClr val="tx1"/>
                </a:solidFill>
              </a:rPr>
              <a:t>.</a:t>
            </a:r>
          </a:p>
          <a:p>
            <a:pPr algn="just"/>
            <a:r>
              <a:rPr lang="es-MX" sz="2600" dirty="0" smtClean="0">
                <a:solidFill>
                  <a:schemeClr val="tx1"/>
                </a:solidFill>
              </a:rPr>
              <a:t>- Definir </a:t>
            </a:r>
            <a:r>
              <a:rPr lang="es-MX" sz="2600" dirty="0">
                <a:solidFill>
                  <a:schemeClr val="tx1"/>
                </a:solidFill>
              </a:rPr>
              <a:t>el problema o los </a:t>
            </a:r>
            <a:r>
              <a:rPr lang="es-MX" sz="2600" u="sng" dirty="0">
                <a:solidFill>
                  <a:schemeClr val="tx1"/>
                </a:solidFill>
              </a:rPr>
              <a:t>problemas prioritarios</a:t>
            </a:r>
            <a:r>
              <a:rPr lang="es-MX" sz="2600" dirty="0">
                <a:solidFill>
                  <a:schemeClr val="tx1"/>
                </a:solidFill>
              </a:rPr>
              <a:t>.</a:t>
            </a:r>
          </a:p>
          <a:p>
            <a:pPr marL="457200" indent="-457200" algn="just">
              <a:buFontTx/>
              <a:buChar char="-"/>
            </a:pPr>
            <a:endParaRPr lang="es-MX" sz="2600" u="sng" dirty="0">
              <a:solidFill>
                <a:schemeClr val="tx1"/>
              </a:solidFill>
            </a:endParaRPr>
          </a:p>
          <a:p>
            <a:pPr marL="457200" indent="-457200" algn="just">
              <a:buFontTx/>
              <a:buChar char="-"/>
            </a:pPr>
            <a:endParaRPr lang="es-MX" sz="2600" dirty="0">
              <a:solidFill>
                <a:schemeClr val="tx1"/>
              </a:solidFill>
            </a:endParaRPr>
          </a:p>
        </p:txBody>
      </p:sp>
    </p:spTree>
    <p:extLst>
      <p:ext uri="{BB962C8B-B14F-4D97-AF65-F5344CB8AC3E}">
        <p14:creationId xmlns:p14="http://schemas.microsoft.com/office/powerpoint/2010/main" val="30227764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65018" y="55418"/>
            <a:ext cx="6774873" cy="6802582"/>
          </a:xfrm>
        </p:spPr>
        <p:txBody>
          <a:bodyPr>
            <a:normAutofit/>
          </a:bodyPr>
          <a:lstStyle/>
          <a:p>
            <a:pPr algn="just"/>
            <a:r>
              <a:rPr lang="es-MX" sz="2400" dirty="0" smtClean="0">
                <a:solidFill>
                  <a:schemeClr val="tx1"/>
                </a:solidFill>
              </a:rPr>
              <a:t>Que </a:t>
            </a:r>
            <a:r>
              <a:rPr lang="es-MX" sz="2400" dirty="0">
                <a:solidFill>
                  <a:schemeClr val="tx1"/>
                </a:solidFill>
              </a:rPr>
              <a:t>sea una </a:t>
            </a:r>
            <a:r>
              <a:rPr lang="es-MX" sz="2400" dirty="0" smtClean="0">
                <a:solidFill>
                  <a:schemeClr val="tx1"/>
                </a:solidFill>
              </a:rPr>
              <a:t>decisión compartida, </a:t>
            </a:r>
            <a:r>
              <a:rPr lang="es-MX" sz="2400" b="1" dirty="0" smtClean="0">
                <a:solidFill>
                  <a:schemeClr val="tx1"/>
                </a:solidFill>
              </a:rPr>
              <a:t>fruto </a:t>
            </a:r>
            <a:r>
              <a:rPr lang="es-MX" sz="2400" b="1" dirty="0">
                <a:solidFill>
                  <a:schemeClr val="tx1"/>
                </a:solidFill>
              </a:rPr>
              <a:t>de un discernimiento </a:t>
            </a:r>
            <a:r>
              <a:rPr lang="es-MX" sz="2400" dirty="0">
                <a:solidFill>
                  <a:schemeClr val="tx1"/>
                </a:solidFill>
              </a:rPr>
              <a:t>de acuerdo con unos valores o principios establecidos </a:t>
            </a:r>
            <a:r>
              <a:rPr lang="es-MX" sz="2400" dirty="0" smtClean="0">
                <a:solidFill>
                  <a:schemeClr val="tx1"/>
                </a:solidFill>
              </a:rPr>
              <a:t>por todos </a:t>
            </a:r>
            <a:r>
              <a:rPr lang="es-MX" sz="2400" dirty="0">
                <a:solidFill>
                  <a:schemeClr val="tx1"/>
                </a:solidFill>
              </a:rPr>
              <a:t>y que </a:t>
            </a:r>
            <a:r>
              <a:rPr lang="es-MX" sz="2400" dirty="0" smtClean="0">
                <a:solidFill>
                  <a:schemeClr val="tx1"/>
                </a:solidFill>
              </a:rPr>
              <a:t>surgen </a:t>
            </a:r>
            <a:r>
              <a:rPr lang="es-MX" sz="2400" dirty="0">
                <a:solidFill>
                  <a:schemeClr val="tx1"/>
                </a:solidFill>
              </a:rPr>
              <a:t>del Marco Doctrinal. </a:t>
            </a:r>
            <a:endParaRPr lang="es-MX" sz="2400" dirty="0" smtClean="0">
              <a:solidFill>
                <a:schemeClr val="tx1"/>
              </a:solidFill>
            </a:endParaRPr>
          </a:p>
          <a:p>
            <a:pPr algn="just"/>
            <a:r>
              <a:rPr lang="es-MX" sz="2400" i="1" dirty="0" smtClean="0">
                <a:solidFill>
                  <a:schemeClr val="tx1"/>
                </a:solidFill>
              </a:rPr>
              <a:t>Que </a:t>
            </a:r>
            <a:r>
              <a:rPr lang="es-MX" sz="2400" i="1" dirty="0">
                <a:solidFill>
                  <a:schemeClr val="tx1"/>
                </a:solidFill>
              </a:rPr>
              <a:t>el grupo de trabajo pueda </a:t>
            </a:r>
            <a:r>
              <a:rPr lang="es-MX" sz="2400" i="1" dirty="0" smtClean="0">
                <a:solidFill>
                  <a:schemeClr val="tx1"/>
                </a:solidFill>
              </a:rPr>
              <a:t>resolverlo, que </a:t>
            </a:r>
            <a:r>
              <a:rPr lang="es-MX" sz="2400" b="1" i="1" dirty="0">
                <a:solidFill>
                  <a:schemeClr val="tx1"/>
                </a:solidFill>
              </a:rPr>
              <a:t>esté dentro de su campo de acción y competencia como de sus posibilidades </a:t>
            </a:r>
            <a:r>
              <a:rPr lang="es-MX" sz="2400" i="1" dirty="0" smtClean="0">
                <a:solidFill>
                  <a:schemeClr val="tx1"/>
                </a:solidFill>
              </a:rPr>
              <a:t>de acuerdo </a:t>
            </a:r>
            <a:r>
              <a:rPr lang="es-MX" sz="2400" i="1" dirty="0">
                <a:solidFill>
                  <a:schemeClr val="tx1"/>
                </a:solidFill>
              </a:rPr>
              <a:t>a los recursos. </a:t>
            </a:r>
            <a:endParaRPr lang="es-MX" sz="2400" i="1" dirty="0" smtClean="0">
              <a:solidFill>
                <a:schemeClr val="tx1"/>
              </a:solidFill>
            </a:endParaRPr>
          </a:p>
          <a:p>
            <a:pPr algn="just"/>
            <a:r>
              <a:rPr lang="es-MX" sz="2400" i="1" dirty="0" smtClean="0">
                <a:solidFill>
                  <a:schemeClr val="tx1"/>
                </a:solidFill>
              </a:rPr>
              <a:t>Q</a:t>
            </a:r>
            <a:r>
              <a:rPr lang="es-MX" sz="2400" dirty="0" smtClean="0">
                <a:solidFill>
                  <a:schemeClr val="tx1"/>
                </a:solidFill>
              </a:rPr>
              <a:t>ue </a:t>
            </a:r>
            <a:r>
              <a:rPr lang="es-MX" sz="2400" dirty="0">
                <a:solidFill>
                  <a:schemeClr val="tx1"/>
                </a:solidFill>
              </a:rPr>
              <a:t>se tenga en cuenta las </a:t>
            </a:r>
            <a:r>
              <a:rPr lang="es-MX" sz="2400" b="1" dirty="0">
                <a:solidFill>
                  <a:schemeClr val="tx1"/>
                </a:solidFill>
              </a:rPr>
              <a:t>causas principales y la </a:t>
            </a:r>
            <a:r>
              <a:rPr lang="es-MX" sz="2400" b="1" dirty="0" smtClean="0">
                <a:solidFill>
                  <a:schemeClr val="tx1"/>
                </a:solidFill>
              </a:rPr>
              <a:t>forma como </a:t>
            </a:r>
            <a:r>
              <a:rPr lang="es-MX" sz="2400" b="1" dirty="0">
                <a:solidFill>
                  <a:schemeClr val="tx1"/>
                </a:solidFill>
              </a:rPr>
              <a:t>afecta de manera notoria la acción pastoral </a:t>
            </a:r>
            <a:r>
              <a:rPr lang="es-MX" sz="2400" dirty="0">
                <a:solidFill>
                  <a:schemeClr val="tx1"/>
                </a:solidFill>
              </a:rPr>
              <a:t>y se trabaje en la solución </a:t>
            </a:r>
            <a:r>
              <a:rPr lang="es-MX" sz="2400" dirty="0" smtClean="0">
                <a:solidFill>
                  <a:schemeClr val="tx1"/>
                </a:solidFill>
              </a:rPr>
              <a:t>del problema.</a:t>
            </a:r>
            <a:endParaRPr lang="es-MX" sz="2400" dirty="0">
              <a:solidFill>
                <a:schemeClr val="tx1"/>
              </a:solidFill>
            </a:endParaRPr>
          </a:p>
        </p:txBody>
      </p:sp>
      <p:pic>
        <p:nvPicPr>
          <p:cNvPr id="2" name="Imagen 1"/>
          <p:cNvPicPr>
            <a:picLocks noChangeAspect="1"/>
          </p:cNvPicPr>
          <p:nvPr/>
        </p:nvPicPr>
        <p:blipFill>
          <a:blip r:embed="rId2"/>
          <a:stretch>
            <a:fillRect/>
          </a:stretch>
        </p:blipFill>
        <p:spPr>
          <a:xfrm>
            <a:off x="7987306" y="1069462"/>
            <a:ext cx="3705930" cy="2075520"/>
          </a:xfrm>
          <a:prstGeom prst="rect">
            <a:avLst/>
          </a:prstGeom>
        </p:spPr>
      </p:pic>
      <p:pic>
        <p:nvPicPr>
          <p:cNvPr id="4" name="Imagen 3"/>
          <p:cNvPicPr>
            <a:picLocks noChangeAspect="1"/>
          </p:cNvPicPr>
          <p:nvPr/>
        </p:nvPicPr>
        <p:blipFill rotWithShape="1">
          <a:blip r:embed="rId3"/>
          <a:srcRect r="14770"/>
          <a:stretch/>
        </p:blipFill>
        <p:spPr>
          <a:xfrm>
            <a:off x="8027876" y="3636818"/>
            <a:ext cx="3768715" cy="1794164"/>
          </a:xfrm>
          <a:prstGeom prst="rect">
            <a:avLst/>
          </a:prstGeom>
        </p:spPr>
      </p:pic>
    </p:spTree>
    <p:extLst>
      <p:ext uri="{BB962C8B-B14F-4D97-AF65-F5344CB8AC3E}">
        <p14:creationId xmlns:p14="http://schemas.microsoft.com/office/powerpoint/2010/main" val="2258317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531811" y="568036"/>
            <a:ext cx="7462262" cy="5902037"/>
          </a:xfrm>
        </p:spPr>
        <p:txBody>
          <a:bodyPr>
            <a:normAutofit/>
          </a:bodyPr>
          <a:lstStyle/>
          <a:p>
            <a:pPr algn="just"/>
            <a:r>
              <a:rPr lang="es-MX" sz="2400" dirty="0">
                <a:solidFill>
                  <a:schemeClr val="tx1"/>
                </a:solidFill>
              </a:rPr>
              <a:t>El </a:t>
            </a:r>
            <a:r>
              <a:rPr lang="es-MX" sz="2400" b="1" dirty="0">
                <a:solidFill>
                  <a:schemeClr val="tx1"/>
                </a:solidFill>
              </a:rPr>
              <a:t>diagnóstico pastoral </a:t>
            </a:r>
            <a:r>
              <a:rPr lang="es-MX" sz="2400" dirty="0" smtClean="0">
                <a:solidFill>
                  <a:schemeClr val="tx1"/>
                </a:solidFill>
              </a:rPr>
              <a:t>comprende:</a:t>
            </a:r>
          </a:p>
          <a:p>
            <a:pPr algn="just"/>
            <a:endParaRPr lang="es-MX" sz="2400" dirty="0" smtClean="0">
              <a:solidFill>
                <a:schemeClr val="tx1"/>
              </a:solidFill>
            </a:endParaRPr>
          </a:p>
          <a:p>
            <a:pPr marL="342900" indent="-342900" algn="just">
              <a:buFontTx/>
              <a:buChar char="-"/>
            </a:pPr>
            <a:r>
              <a:rPr lang="es-MX" sz="2400" dirty="0" smtClean="0">
                <a:solidFill>
                  <a:schemeClr val="tx1"/>
                </a:solidFill>
              </a:rPr>
              <a:t>la selección de</a:t>
            </a:r>
            <a:r>
              <a:rPr lang="es-MX" sz="2400" b="1" dirty="0" smtClean="0">
                <a:solidFill>
                  <a:schemeClr val="tx1"/>
                </a:solidFill>
              </a:rPr>
              <a:t> </a:t>
            </a:r>
            <a:r>
              <a:rPr lang="es-MX" sz="2400" b="1" dirty="0">
                <a:solidFill>
                  <a:schemeClr val="tx1"/>
                </a:solidFill>
              </a:rPr>
              <a:t>algunos </a:t>
            </a:r>
            <a:r>
              <a:rPr lang="es-MX" sz="2400" b="1" dirty="0" smtClean="0">
                <a:solidFill>
                  <a:schemeClr val="tx1"/>
                </a:solidFill>
              </a:rPr>
              <a:t>hechos significativos de la realidad social y eclesial </a:t>
            </a:r>
          </a:p>
          <a:p>
            <a:pPr marL="342900" indent="-342900" algn="just">
              <a:buFontTx/>
              <a:buChar char="-"/>
            </a:pPr>
            <a:r>
              <a:rPr lang="es-MX" sz="2400" b="1" dirty="0" smtClean="0">
                <a:solidFill>
                  <a:schemeClr val="tx1"/>
                </a:solidFill>
              </a:rPr>
              <a:t>para confrontarlos con los valores del marco doctrinal </a:t>
            </a:r>
          </a:p>
          <a:p>
            <a:pPr marL="342900" indent="-342900" algn="just">
              <a:buFontTx/>
              <a:buChar char="-"/>
            </a:pPr>
            <a:r>
              <a:rPr lang="es-MX" sz="2400" b="1" dirty="0" smtClean="0">
                <a:solidFill>
                  <a:schemeClr val="tx1"/>
                </a:solidFill>
              </a:rPr>
              <a:t>y a partir de ahí determinar las </a:t>
            </a:r>
            <a:r>
              <a:rPr lang="es-MX" sz="2400" b="1" dirty="0">
                <a:solidFill>
                  <a:schemeClr val="tx1"/>
                </a:solidFill>
              </a:rPr>
              <a:t>urgencias </a:t>
            </a:r>
            <a:endParaRPr lang="es-MX" sz="2400" b="1" dirty="0" smtClean="0">
              <a:solidFill>
                <a:schemeClr val="tx1"/>
              </a:solidFill>
            </a:endParaRPr>
          </a:p>
          <a:p>
            <a:pPr marL="342900" indent="-342900" algn="just">
              <a:buFontTx/>
              <a:buChar char="-"/>
            </a:pPr>
            <a:r>
              <a:rPr lang="es-MX" sz="2400" b="1" dirty="0" smtClean="0">
                <a:solidFill>
                  <a:schemeClr val="tx1"/>
                </a:solidFill>
              </a:rPr>
              <a:t>y </a:t>
            </a:r>
            <a:r>
              <a:rPr lang="es-MX" sz="2400" b="1" dirty="0">
                <a:solidFill>
                  <a:schemeClr val="tx1"/>
                </a:solidFill>
              </a:rPr>
              <a:t>las prioridades</a:t>
            </a:r>
            <a:r>
              <a:rPr lang="es-MX" sz="2400" b="1" dirty="0" smtClean="0">
                <a:solidFill>
                  <a:schemeClr val="tx1"/>
                </a:solidFill>
              </a:rPr>
              <a:t>.</a:t>
            </a:r>
          </a:p>
          <a:p>
            <a:endParaRPr lang="es-MX" sz="2400" b="1" dirty="0">
              <a:solidFill>
                <a:schemeClr val="tx1"/>
              </a:solidFill>
            </a:endParaRPr>
          </a:p>
        </p:txBody>
      </p:sp>
      <p:pic>
        <p:nvPicPr>
          <p:cNvPr id="2" name="Imagen 1"/>
          <p:cNvPicPr>
            <a:picLocks noChangeAspect="1"/>
          </p:cNvPicPr>
          <p:nvPr/>
        </p:nvPicPr>
        <p:blipFill>
          <a:blip r:embed="rId2"/>
          <a:stretch>
            <a:fillRect/>
          </a:stretch>
        </p:blipFill>
        <p:spPr>
          <a:xfrm>
            <a:off x="8368597" y="2412075"/>
            <a:ext cx="3629440" cy="2213958"/>
          </a:xfrm>
          <a:prstGeom prst="rect">
            <a:avLst/>
          </a:prstGeom>
        </p:spPr>
      </p:pic>
    </p:spTree>
    <p:extLst>
      <p:ext uri="{BB962C8B-B14F-4D97-AF65-F5344CB8AC3E}">
        <p14:creationId xmlns:p14="http://schemas.microsoft.com/office/powerpoint/2010/main" val="16040225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84212" y="1149927"/>
            <a:ext cx="6326188" cy="4641273"/>
          </a:xfrm>
        </p:spPr>
        <p:txBody>
          <a:bodyPr>
            <a:normAutofit/>
          </a:bodyPr>
          <a:lstStyle/>
          <a:p>
            <a:pPr marL="457200" lvl="0" indent="-457200">
              <a:buClr>
                <a:prstClr val="white"/>
              </a:buClr>
              <a:buAutoNum type="arabicPeriod"/>
            </a:pPr>
            <a:r>
              <a:rPr lang="es-MX" sz="2400" dirty="0" smtClean="0">
                <a:solidFill>
                  <a:prstClr val="white"/>
                </a:solidFill>
              </a:rPr>
              <a:t>Selección </a:t>
            </a:r>
            <a:r>
              <a:rPr lang="es-MX" sz="2400" b="1" dirty="0">
                <a:solidFill>
                  <a:prstClr val="white"/>
                </a:solidFill>
              </a:rPr>
              <a:t>de algunos hechos </a:t>
            </a:r>
            <a:r>
              <a:rPr lang="es-MX" sz="2400" b="1" dirty="0" smtClean="0">
                <a:solidFill>
                  <a:prstClr val="white"/>
                </a:solidFill>
              </a:rPr>
              <a:t>significativos</a:t>
            </a:r>
          </a:p>
          <a:p>
            <a:pPr lvl="0">
              <a:buClr>
                <a:prstClr val="white"/>
              </a:buClr>
            </a:pPr>
            <a:endParaRPr lang="es-MX" sz="2400" b="1" dirty="0">
              <a:solidFill>
                <a:prstClr val="white"/>
              </a:solidFill>
            </a:endParaRPr>
          </a:p>
          <a:p>
            <a:pPr lvl="0" algn="just">
              <a:buClr>
                <a:prstClr val="white"/>
              </a:buClr>
            </a:pPr>
            <a:r>
              <a:rPr lang="es-MX" sz="2400" b="1" dirty="0">
                <a:solidFill>
                  <a:prstClr val="white"/>
                </a:solidFill>
              </a:rPr>
              <a:t>Se seleccionan del Marco de la Realidad</a:t>
            </a:r>
            <a:r>
              <a:rPr lang="es-MX" sz="2400" dirty="0">
                <a:solidFill>
                  <a:prstClr val="white"/>
                </a:solidFill>
              </a:rPr>
              <a:t> por razón de su importancia o relevancia para la evangelización y representan los retos más urgentes para su atención pastoral. Esta identificación se realiza siempre a la luz del Marco Doctrinal.</a:t>
            </a:r>
          </a:p>
          <a:p>
            <a:endParaRPr lang="es-MX" dirty="0"/>
          </a:p>
        </p:txBody>
      </p:sp>
      <p:pic>
        <p:nvPicPr>
          <p:cNvPr id="4" name="Imagen 3"/>
          <p:cNvPicPr>
            <a:picLocks noChangeAspect="1"/>
          </p:cNvPicPr>
          <p:nvPr/>
        </p:nvPicPr>
        <p:blipFill>
          <a:blip r:embed="rId2"/>
          <a:stretch>
            <a:fillRect/>
          </a:stretch>
        </p:blipFill>
        <p:spPr>
          <a:xfrm>
            <a:off x="7454656" y="2071486"/>
            <a:ext cx="4201309" cy="2798153"/>
          </a:xfrm>
          <a:prstGeom prst="rect">
            <a:avLst/>
          </a:prstGeom>
        </p:spPr>
      </p:pic>
    </p:spTree>
    <p:extLst>
      <p:ext uri="{BB962C8B-B14F-4D97-AF65-F5344CB8AC3E}">
        <p14:creationId xmlns:p14="http://schemas.microsoft.com/office/powerpoint/2010/main" val="30048483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84212" y="678873"/>
            <a:ext cx="6395461" cy="5112327"/>
          </a:xfrm>
        </p:spPr>
        <p:txBody>
          <a:bodyPr>
            <a:normAutofit lnSpcReduction="10000"/>
          </a:bodyPr>
          <a:lstStyle/>
          <a:p>
            <a:pPr algn="just"/>
            <a:r>
              <a:rPr lang="es-MX" b="1" dirty="0" smtClean="0">
                <a:solidFill>
                  <a:schemeClr val="tx1"/>
                </a:solidFill>
              </a:rPr>
              <a:t>2. Confrontación </a:t>
            </a:r>
            <a:r>
              <a:rPr lang="es-MX" b="1" dirty="0">
                <a:solidFill>
                  <a:schemeClr val="tx1"/>
                </a:solidFill>
              </a:rPr>
              <a:t>de los hechos significativos con el </a:t>
            </a:r>
            <a:r>
              <a:rPr lang="es-MX" b="1" dirty="0" smtClean="0">
                <a:solidFill>
                  <a:schemeClr val="tx1"/>
                </a:solidFill>
              </a:rPr>
              <a:t>Marco </a:t>
            </a:r>
            <a:r>
              <a:rPr lang="es-MX" b="1" dirty="0">
                <a:solidFill>
                  <a:schemeClr val="tx1"/>
                </a:solidFill>
              </a:rPr>
              <a:t>D</a:t>
            </a:r>
            <a:r>
              <a:rPr lang="es-MX" b="1" dirty="0" smtClean="0">
                <a:solidFill>
                  <a:schemeClr val="tx1"/>
                </a:solidFill>
              </a:rPr>
              <a:t>octrinal</a:t>
            </a:r>
            <a:endParaRPr lang="es-MX" b="1" dirty="0">
              <a:solidFill>
                <a:schemeClr val="tx1"/>
              </a:solidFill>
            </a:endParaRPr>
          </a:p>
          <a:p>
            <a:pPr algn="just"/>
            <a:endParaRPr lang="es-MX" b="1" dirty="0">
              <a:solidFill>
                <a:schemeClr val="tx1"/>
              </a:solidFill>
            </a:endParaRPr>
          </a:p>
          <a:p>
            <a:pPr algn="just"/>
            <a:r>
              <a:rPr lang="es-MX" b="1" dirty="0">
                <a:solidFill>
                  <a:schemeClr val="tx1"/>
                </a:solidFill>
              </a:rPr>
              <a:t>Después de seleccionar los hechos significativos, se confrontan con los principios y valores afirmados por el marco </a:t>
            </a:r>
            <a:r>
              <a:rPr lang="es-MX" b="1" dirty="0" smtClean="0">
                <a:solidFill>
                  <a:schemeClr val="tx1"/>
                </a:solidFill>
              </a:rPr>
              <a:t>doctrinal, </a:t>
            </a:r>
            <a:r>
              <a:rPr lang="es-MX" b="1" dirty="0">
                <a:solidFill>
                  <a:schemeClr val="tx1"/>
                </a:solidFill>
              </a:rPr>
              <a:t>que iluminan los hechos significativos seleccionados.</a:t>
            </a:r>
          </a:p>
          <a:p>
            <a:pPr algn="just"/>
            <a:endParaRPr lang="es-MX" b="1" dirty="0">
              <a:solidFill>
                <a:schemeClr val="tx1"/>
              </a:solidFill>
            </a:endParaRPr>
          </a:p>
          <a:p>
            <a:pPr algn="just"/>
            <a:r>
              <a:rPr lang="es-MX" b="1" dirty="0">
                <a:solidFill>
                  <a:schemeClr val="tx1"/>
                </a:solidFill>
              </a:rPr>
              <a:t>Implica conocer lo que se necesita o se desea en el presente para el futuro, elementos no existentes en el presente; considerar un conjunto de condiciones futuras y utilizar aquellas que determinan “lo que debería ser”. </a:t>
            </a:r>
          </a:p>
          <a:p>
            <a:endParaRPr lang="es-MX" dirty="0"/>
          </a:p>
        </p:txBody>
      </p:sp>
      <p:pic>
        <p:nvPicPr>
          <p:cNvPr id="2" name="Imagen 1"/>
          <p:cNvPicPr>
            <a:picLocks noChangeAspect="1"/>
          </p:cNvPicPr>
          <p:nvPr/>
        </p:nvPicPr>
        <p:blipFill>
          <a:blip r:embed="rId2"/>
          <a:stretch>
            <a:fillRect/>
          </a:stretch>
        </p:blipFill>
        <p:spPr>
          <a:xfrm>
            <a:off x="7419480" y="2040116"/>
            <a:ext cx="4224894" cy="2389839"/>
          </a:xfrm>
          <a:prstGeom prst="rect">
            <a:avLst/>
          </a:prstGeom>
        </p:spPr>
      </p:pic>
    </p:spTree>
    <p:extLst>
      <p:ext uri="{BB962C8B-B14F-4D97-AF65-F5344CB8AC3E}">
        <p14:creationId xmlns:p14="http://schemas.microsoft.com/office/powerpoint/2010/main" val="24621883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1108364" y="540326"/>
            <a:ext cx="9822872" cy="6165273"/>
          </a:xfrm>
        </p:spPr>
        <p:txBody>
          <a:bodyPr>
            <a:normAutofit fontScale="70000" lnSpcReduction="20000"/>
          </a:bodyPr>
          <a:lstStyle/>
          <a:p>
            <a:pPr algn="just"/>
            <a:r>
              <a:rPr lang="es-MX" sz="2900" b="1" dirty="0" smtClean="0">
                <a:solidFill>
                  <a:schemeClr val="tx1"/>
                </a:solidFill>
              </a:rPr>
              <a:t>3. Las </a:t>
            </a:r>
            <a:r>
              <a:rPr lang="es-MX" sz="2900" b="1" dirty="0">
                <a:solidFill>
                  <a:schemeClr val="tx1"/>
                </a:solidFill>
              </a:rPr>
              <a:t>urgencias pastorales</a:t>
            </a:r>
          </a:p>
          <a:p>
            <a:pPr algn="just"/>
            <a:r>
              <a:rPr lang="es-MX" sz="2900" b="1" dirty="0">
                <a:solidFill>
                  <a:schemeClr val="tx1"/>
                </a:solidFill>
              </a:rPr>
              <a:t>Una vez confrontados los hechos significativos se procede a discernir las urgencias o acciones necesarias para la acción pastoral de la comunidad. </a:t>
            </a:r>
            <a:endParaRPr lang="es-MX" sz="2900" b="1" dirty="0" smtClean="0">
              <a:solidFill>
                <a:schemeClr val="tx1"/>
              </a:solidFill>
            </a:endParaRPr>
          </a:p>
          <a:p>
            <a:pPr algn="just"/>
            <a:endParaRPr lang="es-MX" sz="1100" b="1" dirty="0">
              <a:solidFill>
                <a:schemeClr val="tx1"/>
              </a:solidFill>
            </a:endParaRPr>
          </a:p>
          <a:p>
            <a:pPr algn="just"/>
            <a:r>
              <a:rPr lang="es-MX" sz="2900" b="1" dirty="0">
                <a:solidFill>
                  <a:schemeClr val="tx1"/>
                </a:solidFill>
              </a:rPr>
              <a:t>Criterios para su selección</a:t>
            </a:r>
            <a:r>
              <a:rPr lang="es-MX" sz="2900" b="1" dirty="0" smtClean="0">
                <a:solidFill>
                  <a:schemeClr val="tx1"/>
                </a:solidFill>
              </a:rPr>
              <a:t>:</a:t>
            </a:r>
            <a:endParaRPr lang="es-MX" sz="2900" b="1" dirty="0">
              <a:solidFill>
                <a:schemeClr val="tx1"/>
              </a:solidFill>
            </a:endParaRPr>
          </a:p>
          <a:p>
            <a:pPr algn="just"/>
            <a:r>
              <a:rPr lang="es-MX" sz="2900" dirty="0">
                <a:solidFill>
                  <a:schemeClr val="tx1"/>
                </a:solidFill>
              </a:rPr>
              <a:t>- Tener muy en cuenta el tiempo para el cual se está planificando.</a:t>
            </a:r>
          </a:p>
          <a:p>
            <a:pPr algn="just"/>
            <a:r>
              <a:rPr lang="es-MX" sz="2900" dirty="0">
                <a:solidFill>
                  <a:schemeClr val="tx1"/>
                </a:solidFill>
              </a:rPr>
              <a:t>- La elección se oriente por el Marco Doctrinal.</a:t>
            </a:r>
          </a:p>
          <a:p>
            <a:pPr algn="just"/>
            <a:r>
              <a:rPr lang="es-MX" sz="2900" dirty="0">
                <a:solidFill>
                  <a:schemeClr val="tx1"/>
                </a:solidFill>
              </a:rPr>
              <a:t>- Que se trate de una urgencia común.</a:t>
            </a:r>
          </a:p>
          <a:p>
            <a:pPr algn="just"/>
            <a:r>
              <a:rPr lang="es-MX" sz="2900" dirty="0">
                <a:solidFill>
                  <a:schemeClr val="tx1"/>
                </a:solidFill>
              </a:rPr>
              <a:t>- Que sea capaz de desencadenar procesos transformadores.</a:t>
            </a:r>
          </a:p>
          <a:p>
            <a:pPr algn="just"/>
            <a:r>
              <a:rPr lang="es-MX" sz="2900" dirty="0">
                <a:solidFill>
                  <a:schemeClr val="tx1"/>
                </a:solidFill>
              </a:rPr>
              <a:t>- Que sea un reto o problema o desafío u oportunidad de donde se desprendan otros.</a:t>
            </a:r>
          </a:p>
          <a:p>
            <a:pPr algn="just"/>
            <a:r>
              <a:rPr lang="es-MX" sz="2900" dirty="0" smtClean="0">
                <a:solidFill>
                  <a:schemeClr val="tx1"/>
                </a:solidFill>
              </a:rPr>
              <a:t>-Que </a:t>
            </a:r>
            <a:r>
              <a:rPr lang="es-MX" sz="2900" dirty="0">
                <a:solidFill>
                  <a:schemeClr val="tx1"/>
                </a:solidFill>
              </a:rPr>
              <a:t>existan los recursos necesarios para responder a la </a:t>
            </a:r>
            <a:r>
              <a:rPr lang="es-MX" sz="2900" dirty="0" smtClean="0">
                <a:solidFill>
                  <a:schemeClr val="tx1"/>
                </a:solidFill>
              </a:rPr>
              <a:t>urgencia.</a:t>
            </a:r>
          </a:p>
          <a:p>
            <a:pPr algn="just"/>
            <a:r>
              <a:rPr lang="es-MX" sz="2900" dirty="0" smtClean="0">
                <a:solidFill>
                  <a:schemeClr val="tx1"/>
                </a:solidFill>
              </a:rPr>
              <a:t>-Que </a:t>
            </a:r>
            <a:r>
              <a:rPr lang="es-MX" sz="2900" dirty="0">
                <a:solidFill>
                  <a:schemeClr val="tx1"/>
                </a:solidFill>
              </a:rPr>
              <a:t>sea una decisión compartida</a:t>
            </a:r>
            <a:r>
              <a:rPr lang="es-MX" sz="2900" dirty="0" smtClean="0">
                <a:solidFill>
                  <a:schemeClr val="tx1"/>
                </a:solidFill>
              </a:rPr>
              <a:t>.</a:t>
            </a:r>
          </a:p>
          <a:p>
            <a:pPr marL="285750" indent="-285750" algn="just">
              <a:buFontTx/>
              <a:buChar char="-"/>
            </a:pPr>
            <a:endParaRPr lang="es-MX" sz="1100" b="1" dirty="0">
              <a:solidFill>
                <a:schemeClr val="tx1"/>
              </a:solidFill>
            </a:endParaRPr>
          </a:p>
          <a:p>
            <a:pPr lvl="0" algn="just">
              <a:buClr>
                <a:prstClr val="white"/>
              </a:buClr>
            </a:pPr>
            <a:r>
              <a:rPr lang="es-MX" sz="3400" b="1" dirty="0">
                <a:solidFill>
                  <a:schemeClr val="tx1"/>
                </a:solidFill>
              </a:rPr>
              <a:t>Hay que descubrir en la realidad los hechos cargados de futuro, lo nuevo, lo que surge y que es un reto para la acción de la Iglesia como posibilidad de estar presente. </a:t>
            </a:r>
          </a:p>
          <a:p>
            <a:pPr algn="just"/>
            <a:endParaRPr lang="es-MX" sz="2000" dirty="0"/>
          </a:p>
          <a:p>
            <a:endParaRPr lang="es-MX" sz="2000" dirty="0"/>
          </a:p>
          <a:p>
            <a:endParaRPr lang="es-MX" dirty="0"/>
          </a:p>
        </p:txBody>
      </p:sp>
    </p:spTree>
    <p:extLst>
      <p:ext uri="{BB962C8B-B14F-4D97-AF65-F5344CB8AC3E}">
        <p14:creationId xmlns:p14="http://schemas.microsoft.com/office/powerpoint/2010/main" val="14335770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411249752"/>
              </p:ext>
            </p:extLst>
          </p:nvPr>
        </p:nvGraphicFramePr>
        <p:xfrm>
          <a:off x="1177637" y="1537083"/>
          <a:ext cx="9490362" cy="2658231"/>
        </p:xfrm>
        <a:graphic>
          <a:graphicData uri="http://schemas.openxmlformats.org/drawingml/2006/table">
            <a:tbl>
              <a:tblPr firstRow="1" bandRow="1">
                <a:tableStyleId>{5C22544A-7EE6-4342-B048-85BDC9FD1C3A}</a:tableStyleId>
              </a:tblPr>
              <a:tblGrid>
                <a:gridCol w="3163454"/>
                <a:gridCol w="3163454"/>
                <a:gridCol w="3163454"/>
              </a:tblGrid>
              <a:tr h="1455499">
                <a:tc>
                  <a:txBody>
                    <a:bodyPr/>
                    <a:lstStyle/>
                    <a:p>
                      <a:pPr algn="ctr"/>
                      <a:r>
                        <a:rPr lang="es-MX" dirty="0" smtClean="0"/>
                        <a:t>HECHO DE LA REALIDAD SIGNIFICATIVO</a:t>
                      </a:r>
                      <a:endParaRPr lang="es-MX" dirty="0"/>
                    </a:p>
                  </a:txBody>
                  <a:tcPr/>
                </a:tc>
                <a:tc>
                  <a:txBody>
                    <a:bodyPr/>
                    <a:lstStyle/>
                    <a:p>
                      <a:pPr algn="ctr"/>
                      <a:r>
                        <a:rPr lang="es-MX" dirty="0" smtClean="0"/>
                        <a:t>VALOR</a:t>
                      </a:r>
                      <a:r>
                        <a:rPr lang="es-MX" baseline="0" dirty="0" smtClean="0"/>
                        <a:t> DOCTRINAL QUE ILUMINA EL HECHO SELECCIONADO</a:t>
                      </a:r>
                      <a:endParaRPr lang="es-MX" dirty="0"/>
                    </a:p>
                  </a:txBody>
                  <a:tcPr/>
                </a:tc>
                <a:tc>
                  <a:txBody>
                    <a:bodyPr/>
                    <a:lstStyle/>
                    <a:p>
                      <a:pPr algn="ctr"/>
                      <a:r>
                        <a:rPr lang="es-MX" dirty="0" smtClean="0"/>
                        <a:t>URGENCIA O ACCIÓN NECESARIA PARA TRANSFORMAR EL HECHO SELECCIONADO</a:t>
                      </a:r>
                      <a:endParaRPr lang="es-MX" dirty="0"/>
                    </a:p>
                  </a:txBody>
                  <a:tcPr/>
                </a:tc>
              </a:tr>
              <a:tr h="601366">
                <a:tc>
                  <a:txBody>
                    <a:bodyPr/>
                    <a:lstStyle/>
                    <a:p>
                      <a:endParaRPr lang="es-MX"/>
                    </a:p>
                  </a:txBody>
                  <a:tcPr/>
                </a:tc>
                <a:tc>
                  <a:txBody>
                    <a:bodyPr/>
                    <a:lstStyle/>
                    <a:p>
                      <a:endParaRPr lang="es-MX" dirty="0"/>
                    </a:p>
                  </a:txBody>
                  <a:tcPr/>
                </a:tc>
                <a:tc>
                  <a:txBody>
                    <a:bodyPr/>
                    <a:lstStyle/>
                    <a:p>
                      <a:endParaRPr lang="es-MX"/>
                    </a:p>
                  </a:txBody>
                  <a:tcPr/>
                </a:tc>
              </a:tr>
              <a:tr h="601366">
                <a:tc>
                  <a:txBody>
                    <a:bodyPr/>
                    <a:lstStyle/>
                    <a:p>
                      <a:endParaRPr lang="es-MX" dirty="0"/>
                    </a:p>
                  </a:txBody>
                  <a:tcPr/>
                </a:tc>
                <a:tc>
                  <a:txBody>
                    <a:bodyPr/>
                    <a:lstStyle/>
                    <a:p>
                      <a:endParaRPr lang="es-MX" dirty="0"/>
                    </a:p>
                  </a:txBody>
                  <a:tcPr/>
                </a:tc>
                <a:tc>
                  <a:txBody>
                    <a:bodyPr/>
                    <a:lstStyle/>
                    <a:p>
                      <a:endParaRPr lang="es-MX" dirty="0"/>
                    </a:p>
                  </a:txBody>
                  <a:tcPr/>
                </a:tc>
              </a:tr>
            </a:tbl>
          </a:graphicData>
        </a:graphic>
      </p:graphicFrame>
    </p:spTree>
    <p:extLst>
      <p:ext uri="{BB962C8B-B14F-4D97-AF65-F5344CB8AC3E}">
        <p14:creationId xmlns:p14="http://schemas.microsoft.com/office/powerpoint/2010/main" val="16158182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734291" y="665019"/>
            <a:ext cx="10474036" cy="5717309"/>
          </a:xfrm>
        </p:spPr>
        <p:txBody>
          <a:bodyPr>
            <a:noAutofit/>
          </a:bodyPr>
          <a:lstStyle/>
          <a:p>
            <a:r>
              <a:rPr lang="es-MX" sz="2400" b="1" dirty="0" smtClean="0">
                <a:solidFill>
                  <a:schemeClr val="tx1"/>
                </a:solidFill>
              </a:rPr>
              <a:t>4. Selección </a:t>
            </a:r>
            <a:r>
              <a:rPr lang="es-MX" sz="2400" b="1" dirty="0">
                <a:solidFill>
                  <a:schemeClr val="tx1"/>
                </a:solidFill>
              </a:rPr>
              <a:t>de </a:t>
            </a:r>
            <a:r>
              <a:rPr lang="es-MX" sz="2400" b="1" dirty="0" smtClean="0">
                <a:solidFill>
                  <a:schemeClr val="tx1"/>
                </a:solidFill>
              </a:rPr>
              <a:t>prioridades</a:t>
            </a:r>
          </a:p>
          <a:p>
            <a:endParaRPr lang="es-MX" sz="2400" b="1" dirty="0">
              <a:solidFill>
                <a:schemeClr val="tx1"/>
              </a:solidFill>
            </a:endParaRPr>
          </a:p>
          <a:p>
            <a:pPr algn="just"/>
            <a:r>
              <a:rPr lang="es-MX" sz="2400" dirty="0">
                <a:solidFill>
                  <a:schemeClr val="tx1"/>
                </a:solidFill>
              </a:rPr>
              <a:t>Es el momento de hacer </a:t>
            </a:r>
            <a:r>
              <a:rPr lang="es-MX" sz="2400" b="1" dirty="0">
                <a:solidFill>
                  <a:schemeClr val="tx1"/>
                </a:solidFill>
              </a:rPr>
              <a:t>opciones pastorales a partir de las urgencias </a:t>
            </a:r>
            <a:r>
              <a:rPr lang="es-MX" sz="2400" dirty="0">
                <a:solidFill>
                  <a:schemeClr val="tx1"/>
                </a:solidFill>
              </a:rPr>
              <a:t>que se </a:t>
            </a:r>
            <a:r>
              <a:rPr lang="es-MX" sz="2400" dirty="0" smtClean="0">
                <a:solidFill>
                  <a:schemeClr val="tx1"/>
                </a:solidFill>
              </a:rPr>
              <a:t>han seleccionado</a:t>
            </a:r>
            <a:r>
              <a:rPr lang="es-MX" sz="2400" dirty="0">
                <a:solidFill>
                  <a:schemeClr val="tx1"/>
                </a:solidFill>
              </a:rPr>
              <a:t>. Las prioridades </a:t>
            </a:r>
            <a:r>
              <a:rPr lang="es-MX" sz="2400" b="1" dirty="0">
                <a:solidFill>
                  <a:schemeClr val="tx1"/>
                </a:solidFill>
              </a:rPr>
              <a:t>son opciones pastorales asumidas comunitariamente y a la </a:t>
            </a:r>
            <a:r>
              <a:rPr lang="es-MX" sz="2400" b="1" dirty="0" smtClean="0">
                <a:solidFill>
                  <a:schemeClr val="tx1"/>
                </a:solidFill>
              </a:rPr>
              <a:t>luz de </a:t>
            </a:r>
            <a:r>
              <a:rPr lang="es-MX" sz="2400" b="1" dirty="0">
                <a:solidFill>
                  <a:schemeClr val="tx1"/>
                </a:solidFill>
              </a:rPr>
              <a:t>un proyecto eclesial</a:t>
            </a:r>
            <a:r>
              <a:rPr lang="es-MX" sz="2400" dirty="0">
                <a:solidFill>
                  <a:schemeClr val="tx1"/>
                </a:solidFill>
              </a:rPr>
              <a:t>, como fruto de un diagnóstico pastoral</a:t>
            </a:r>
            <a:r>
              <a:rPr lang="es-MX" sz="2400" dirty="0" smtClean="0">
                <a:solidFill>
                  <a:schemeClr val="tx1"/>
                </a:solidFill>
              </a:rPr>
              <a:t>.</a:t>
            </a:r>
          </a:p>
          <a:p>
            <a:pPr algn="just"/>
            <a:endParaRPr lang="es-MX" sz="2400" dirty="0">
              <a:solidFill>
                <a:schemeClr val="tx1"/>
              </a:solidFill>
            </a:endParaRPr>
          </a:p>
          <a:p>
            <a:pPr algn="just"/>
            <a:r>
              <a:rPr lang="es-MX" sz="2400" dirty="0">
                <a:solidFill>
                  <a:schemeClr val="tx1"/>
                </a:solidFill>
              </a:rPr>
              <a:t>Las prioridades son una </a:t>
            </a:r>
            <a:r>
              <a:rPr lang="es-MX" sz="2400" b="1" dirty="0">
                <a:solidFill>
                  <a:schemeClr val="tx1"/>
                </a:solidFill>
              </a:rPr>
              <a:t>selección y jerarquización de las urgencias</a:t>
            </a:r>
            <a:r>
              <a:rPr lang="es-MX" sz="2400" dirty="0">
                <a:solidFill>
                  <a:schemeClr val="tx1"/>
                </a:solidFill>
              </a:rPr>
              <a:t> en el orden en </a:t>
            </a:r>
            <a:r>
              <a:rPr lang="es-MX" sz="2400" dirty="0" smtClean="0">
                <a:solidFill>
                  <a:schemeClr val="tx1"/>
                </a:solidFill>
              </a:rPr>
              <a:t>que se </a:t>
            </a:r>
            <a:r>
              <a:rPr lang="es-MX" sz="2400" dirty="0">
                <a:solidFill>
                  <a:schemeClr val="tx1"/>
                </a:solidFill>
              </a:rPr>
              <a:t>juzga necesario atenderlas. Las prioridades serán los desafíos centrales a los cuales </a:t>
            </a:r>
            <a:r>
              <a:rPr lang="es-MX" sz="2400" dirty="0" smtClean="0">
                <a:solidFill>
                  <a:schemeClr val="tx1"/>
                </a:solidFill>
              </a:rPr>
              <a:t>deberá responder </a:t>
            </a:r>
            <a:r>
              <a:rPr lang="es-MX" sz="2400" dirty="0">
                <a:solidFill>
                  <a:schemeClr val="tx1"/>
                </a:solidFill>
              </a:rPr>
              <a:t>la acción pastoral de la comunidad.</a:t>
            </a:r>
          </a:p>
          <a:p>
            <a:endParaRPr lang="es-MX" sz="2800" dirty="0"/>
          </a:p>
        </p:txBody>
      </p:sp>
    </p:spTree>
    <p:extLst>
      <p:ext uri="{BB962C8B-B14F-4D97-AF65-F5344CB8AC3E}">
        <p14:creationId xmlns:p14="http://schemas.microsoft.com/office/powerpoint/2010/main" val="26488447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803564" y="914400"/>
            <a:ext cx="8174181" cy="5638800"/>
          </a:xfrm>
        </p:spPr>
        <p:txBody>
          <a:bodyPr>
            <a:normAutofit fontScale="92500" lnSpcReduction="10000"/>
          </a:bodyPr>
          <a:lstStyle/>
          <a:p>
            <a:r>
              <a:rPr lang="es-MX" sz="2000" b="1" dirty="0" smtClean="0">
                <a:solidFill>
                  <a:schemeClr val="tx1"/>
                </a:solidFill>
              </a:rPr>
              <a:t>Los </a:t>
            </a:r>
            <a:r>
              <a:rPr lang="es-MX" sz="2000" b="1" dirty="0">
                <a:solidFill>
                  <a:schemeClr val="tx1"/>
                </a:solidFill>
              </a:rPr>
              <a:t>parámetros que van a permitir jerarquizar las urgencias para que pasen a ser prioridades son:</a:t>
            </a:r>
          </a:p>
          <a:p>
            <a:endParaRPr lang="es-MX" sz="2000" b="1" dirty="0">
              <a:solidFill>
                <a:schemeClr val="tx1"/>
              </a:solidFill>
            </a:endParaRPr>
          </a:p>
          <a:p>
            <a:r>
              <a:rPr lang="es-MX" sz="2000" dirty="0">
                <a:solidFill>
                  <a:schemeClr val="tx1"/>
                </a:solidFill>
              </a:rPr>
              <a:t>•	</a:t>
            </a:r>
            <a:r>
              <a:rPr lang="es-MX" sz="2000" b="1" dirty="0">
                <a:solidFill>
                  <a:schemeClr val="tx1"/>
                </a:solidFill>
              </a:rPr>
              <a:t>Crítica:</a:t>
            </a:r>
            <a:r>
              <a:rPr lang="es-MX" sz="2000" dirty="0">
                <a:solidFill>
                  <a:schemeClr val="tx1"/>
                </a:solidFill>
              </a:rPr>
              <a:t> debe comenzar a trabajarse pastoralmente de inmediato y vislumbrar resultados a corto plazo, y eventualmente resolverse en los próximos seis meses, un año, dos años, tres años o en el horizonte del plan diocesano…</a:t>
            </a:r>
          </a:p>
          <a:p>
            <a:r>
              <a:rPr lang="es-MX" sz="2000" dirty="0">
                <a:solidFill>
                  <a:schemeClr val="tx1"/>
                </a:solidFill>
              </a:rPr>
              <a:t>•	</a:t>
            </a:r>
            <a:r>
              <a:rPr lang="es-MX" sz="2000" b="1" dirty="0">
                <a:solidFill>
                  <a:schemeClr val="tx1"/>
                </a:solidFill>
              </a:rPr>
              <a:t>Muy importante</a:t>
            </a:r>
            <a:r>
              <a:rPr lang="es-MX" sz="2000" dirty="0">
                <a:solidFill>
                  <a:schemeClr val="tx1"/>
                </a:solidFill>
              </a:rPr>
              <a:t>: debe resolverse en el plazo de 4 años… </a:t>
            </a:r>
          </a:p>
          <a:p>
            <a:r>
              <a:rPr lang="es-MX" sz="2000" dirty="0">
                <a:solidFill>
                  <a:schemeClr val="tx1"/>
                </a:solidFill>
              </a:rPr>
              <a:t>•	</a:t>
            </a:r>
            <a:r>
              <a:rPr lang="es-MX" sz="2000" b="1" dirty="0">
                <a:solidFill>
                  <a:schemeClr val="tx1"/>
                </a:solidFill>
              </a:rPr>
              <a:t>Importante</a:t>
            </a:r>
            <a:r>
              <a:rPr lang="es-MX" sz="2000" dirty="0">
                <a:solidFill>
                  <a:schemeClr val="tx1"/>
                </a:solidFill>
              </a:rPr>
              <a:t>: debe resolverse en los próximos cinco…</a:t>
            </a:r>
          </a:p>
          <a:p>
            <a:r>
              <a:rPr lang="es-MX" sz="2000" dirty="0">
                <a:solidFill>
                  <a:schemeClr val="tx1"/>
                </a:solidFill>
              </a:rPr>
              <a:t>•	</a:t>
            </a:r>
            <a:r>
              <a:rPr lang="es-MX" sz="2000" b="1" dirty="0">
                <a:solidFill>
                  <a:schemeClr val="tx1"/>
                </a:solidFill>
              </a:rPr>
              <a:t>Mínima</a:t>
            </a:r>
            <a:r>
              <a:rPr lang="es-MX" sz="2000" dirty="0">
                <a:solidFill>
                  <a:schemeClr val="tx1"/>
                </a:solidFill>
              </a:rPr>
              <a:t>: debe ser tratada solamente si se dispone de tiempo y recursos.</a:t>
            </a:r>
          </a:p>
          <a:p>
            <a:r>
              <a:rPr lang="es-MX" sz="2000" dirty="0">
                <a:solidFill>
                  <a:schemeClr val="tx1"/>
                </a:solidFill>
              </a:rPr>
              <a:t>•	</a:t>
            </a:r>
            <a:r>
              <a:rPr lang="es-MX" sz="2000" b="1" dirty="0" smtClean="0">
                <a:solidFill>
                  <a:schemeClr val="tx1"/>
                </a:solidFill>
              </a:rPr>
              <a:t>Poco importante</a:t>
            </a:r>
            <a:r>
              <a:rPr lang="es-MX" sz="2000" dirty="0" smtClean="0">
                <a:solidFill>
                  <a:schemeClr val="tx1"/>
                </a:solidFill>
              </a:rPr>
              <a:t>: </a:t>
            </a:r>
            <a:r>
              <a:rPr lang="es-MX" sz="2000" dirty="0">
                <a:solidFill>
                  <a:schemeClr val="tx1"/>
                </a:solidFill>
              </a:rPr>
              <a:t>no debe contemplarse por el </a:t>
            </a:r>
            <a:r>
              <a:rPr lang="es-MX" sz="2000" dirty="0" smtClean="0">
                <a:solidFill>
                  <a:schemeClr val="tx1"/>
                </a:solidFill>
              </a:rPr>
              <a:t>momento</a:t>
            </a:r>
          </a:p>
          <a:p>
            <a:endParaRPr lang="es-MX" sz="2000" dirty="0">
              <a:solidFill>
                <a:schemeClr val="tx1"/>
              </a:solidFill>
            </a:endParaRPr>
          </a:p>
          <a:p>
            <a:r>
              <a:rPr lang="es-MX" dirty="0">
                <a:solidFill>
                  <a:schemeClr val="tx1"/>
                </a:solidFill>
              </a:rPr>
              <a:t>Las urgencias que hayan tenido el parámetro de crítica son las que pasan a ser prioridades. Es recomendable que sean 4 prioridades: dos del ámbito social y dos del eclesial. </a:t>
            </a:r>
          </a:p>
          <a:p>
            <a:endParaRPr lang="es-MX" dirty="0"/>
          </a:p>
          <a:p>
            <a:endParaRPr lang="es-MX" dirty="0"/>
          </a:p>
        </p:txBody>
      </p:sp>
    </p:spTree>
    <p:extLst>
      <p:ext uri="{BB962C8B-B14F-4D97-AF65-F5344CB8AC3E}">
        <p14:creationId xmlns:p14="http://schemas.microsoft.com/office/powerpoint/2010/main" val="6958703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p:cNvGraphicFramePr>
            <a:graphicFrameLocks noGrp="1"/>
          </p:cNvGraphicFramePr>
          <p:nvPr>
            <p:extLst>
              <p:ext uri="{D42A27DB-BD31-4B8C-83A1-F6EECF244321}">
                <p14:modId xmlns:p14="http://schemas.microsoft.com/office/powerpoint/2010/main" val="2211438491"/>
              </p:ext>
            </p:extLst>
          </p:nvPr>
        </p:nvGraphicFramePr>
        <p:xfrm>
          <a:off x="845127" y="-7"/>
          <a:ext cx="10834254" cy="6247751"/>
        </p:xfrm>
        <a:graphic>
          <a:graphicData uri="http://schemas.openxmlformats.org/drawingml/2006/table">
            <a:tbl>
              <a:tblPr firstRow="1" firstCol="1" bandRow="1"/>
              <a:tblGrid>
                <a:gridCol w="9462654"/>
                <a:gridCol w="1371600"/>
              </a:tblGrid>
              <a:tr h="581894">
                <a:tc>
                  <a:txBody>
                    <a:bodyPr/>
                    <a:lstStyle/>
                    <a:p>
                      <a:pPr algn="ctr">
                        <a:lnSpc>
                          <a:spcPct val="107000"/>
                        </a:lnSpc>
                        <a:spcAft>
                          <a:spcPts val="0"/>
                        </a:spcAft>
                      </a:pPr>
                      <a:r>
                        <a:rPr lang="es-MX" sz="2800" b="1" dirty="0">
                          <a:effectLst/>
                          <a:latin typeface="Times New Roman" panose="02020603050405020304" pitchFamily="18" charset="0"/>
                          <a:ea typeface="Calibri" panose="020F0502020204030204" pitchFamily="34" charset="0"/>
                          <a:cs typeface="Times New Roman" panose="02020603050405020304" pitchFamily="18" charset="0"/>
                        </a:rPr>
                        <a:t>Urgencias </a:t>
                      </a:r>
                      <a:r>
                        <a:rPr lang="es-MX" sz="2800" b="1" dirty="0" smtClean="0">
                          <a:effectLst/>
                          <a:latin typeface="Times New Roman" panose="02020603050405020304" pitchFamily="18" charset="0"/>
                          <a:ea typeface="Calibri" panose="020F0502020204030204" pitchFamily="34" charset="0"/>
                          <a:cs typeface="Times New Roman" panose="02020603050405020304" pitchFamily="18" charset="0"/>
                        </a:rPr>
                        <a:t>pastorales</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800" b="1" dirty="0">
                          <a:effectLst/>
                          <a:latin typeface="Times New Roman" panose="02020603050405020304" pitchFamily="18" charset="0"/>
                          <a:ea typeface="Calibri" panose="020F0502020204030204" pitchFamily="34" charset="0"/>
                          <a:cs typeface="Times New Roman" panose="02020603050405020304" pitchFamily="18" charset="0"/>
                        </a:rPr>
                        <a:t>Parámetros:</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s-MX" sz="1800" i="1" dirty="0" smtClean="0">
                          <a:effectLst/>
                          <a:latin typeface="Times New Roman" panose="02020603050405020304" pitchFamily="18" charset="0"/>
                          <a:ea typeface="Calibri" panose="020F0502020204030204" pitchFamily="34" charset="0"/>
                          <a:cs typeface="Times New Roman" panose="02020603050405020304" pitchFamily="18" charset="0"/>
                        </a:rPr>
                        <a:t>C</a:t>
                      </a:r>
                      <a:r>
                        <a:rPr lang="es-MX" sz="1600" i="0" dirty="0" smtClean="0">
                          <a:effectLst/>
                          <a:latin typeface="Calibri" panose="020F0502020204030204" pitchFamily="34" charset="0"/>
                          <a:ea typeface="Calibri" panose="020F0502020204030204" pitchFamily="34" charset="0"/>
                          <a:cs typeface="Times New Roman" panose="02020603050405020304" pitchFamily="18" charset="0"/>
                        </a:rPr>
                        <a:t>-</a:t>
                      </a:r>
                      <a:r>
                        <a:rPr lang="es-MX" sz="1800" i="1" dirty="0" smtClean="0">
                          <a:effectLst/>
                          <a:latin typeface="Times New Roman" panose="02020603050405020304" pitchFamily="18" charset="0"/>
                          <a:ea typeface="Calibri" panose="020F0502020204030204" pitchFamily="34" charset="0"/>
                          <a:cs typeface="Times New Roman" panose="02020603050405020304" pitchFamily="18" charset="0"/>
                        </a:rPr>
                        <a:t>MI</a:t>
                      </a:r>
                      <a:r>
                        <a:rPr lang="es-MX" sz="1600" i="0" dirty="0" smtClean="0">
                          <a:effectLst/>
                          <a:latin typeface="Calibri" panose="020F0502020204030204" pitchFamily="34" charset="0"/>
                          <a:ea typeface="Calibri" panose="020F0502020204030204" pitchFamily="34" charset="0"/>
                          <a:cs typeface="Times New Roman" panose="02020603050405020304" pitchFamily="18" charset="0"/>
                        </a:rPr>
                        <a:t>-</a:t>
                      </a:r>
                      <a:r>
                        <a:rPr lang="es-MX" sz="1800" i="1" dirty="0" smtClean="0">
                          <a:effectLst/>
                          <a:latin typeface="Times New Roman" panose="02020603050405020304" pitchFamily="18" charset="0"/>
                          <a:ea typeface="Calibri" panose="020F0502020204030204" pitchFamily="34" charset="0"/>
                          <a:cs typeface="Times New Roman" panose="02020603050405020304" pitchFamily="18" charset="0"/>
                        </a:rPr>
                        <a:t>I</a:t>
                      </a:r>
                      <a:r>
                        <a:rPr lang="es-MX" sz="1600" i="0" dirty="0" smtClean="0">
                          <a:effectLst/>
                          <a:latin typeface="Calibri" panose="020F0502020204030204" pitchFamily="34" charset="0"/>
                          <a:ea typeface="Calibri" panose="020F0502020204030204" pitchFamily="34" charset="0"/>
                          <a:cs typeface="Times New Roman" panose="02020603050405020304" pitchFamily="18" charset="0"/>
                        </a:rPr>
                        <a:t>-</a:t>
                      </a:r>
                      <a:r>
                        <a:rPr lang="es-MX" sz="1800" i="1" dirty="0" smtClean="0">
                          <a:effectLst/>
                          <a:latin typeface="Times New Roman" panose="02020603050405020304" pitchFamily="18" charset="0"/>
                          <a:ea typeface="Calibri" panose="020F0502020204030204" pitchFamily="34" charset="0"/>
                          <a:cs typeface="Times New Roman" panose="02020603050405020304" pitchFamily="18" charset="0"/>
                        </a:rPr>
                        <a:t>M</a:t>
                      </a:r>
                      <a:r>
                        <a:rPr lang="es-MX" sz="1600" i="0" dirty="0">
                          <a:effectLst/>
                          <a:latin typeface="Calibri" panose="020F0502020204030204" pitchFamily="34" charset="0"/>
                          <a:ea typeface="Calibri" panose="020F0502020204030204" pitchFamily="34" charset="0"/>
                          <a:cs typeface="Times New Roman" panose="02020603050405020304" pitchFamily="18" charset="0"/>
                        </a:rPr>
                        <a:t>-</a:t>
                      </a:r>
                      <a:r>
                        <a:rPr lang="es-MX" sz="1800" i="1" dirty="0" smtClean="0">
                          <a:effectLst/>
                          <a:latin typeface="Times New Roman" panose="02020603050405020304" pitchFamily="18" charset="0"/>
                          <a:ea typeface="Calibri" panose="020F0502020204030204" pitchFamily="34" charset="0"/>
                          <a:cs typeface="Times New Roman" panose="02020603050405020304" pitchFamily="18" charset="0"/>
                        </a:rPr>
                        <a:t>PI</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973">
                <a:tc>
                  <a:txBody>
                    <a:bodyPr/>
                    <a:lstStyle/>
                    <a:p>
                      <a:pPr algn="just">
                        <a:lnSpc>
                          <a:spcPct val="107000"/>
                        </a:lnSpc>
                        <a:spcAft>
                          <a:spcPts val="0"/>
                        </a:spcAft>
                      </a:pPr>
                      <a:r>
                        <a:rPr lang="es-MX" sz="2400" dirty="0" smtClean="0">
                          <a:effectLst/>
                          <a:latin typeface="Times New Roman" panose="02020603050405020304" pitchFamily="18" charset="0"/>
                          <a:ea typeface="Calibri" panose="020F0502020204030204" pitchFamily="34" charset="0"/>
                          <a:cs typeface="Times New Roman" panose="02020603050405020304" pitchFamily="18" charset="0"/>
                        </a:rPr>
                        <a:t>1.</a:t>
                      </a:r>
                      <a:r>
                        <a:rPr lang="es-MX" sz="2400" baseline="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s-MX"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973">
                <a:tc>
                  <a:txBody>
                    <a:bodyPr/>
                    <a:lstStyle/>
                    <a:p>
                      <a:pPr algn="just">
                        <a:lnSpc>
                          <a:spcPct val="107000"/>
                        </a:lnSpc>
                        <a:spcAft>
                          <a:spcPts val="0"/>
                        </a:spcAft>
                      </a:pPr>
                      <a:r>
                        <a:rPr lang="es-MX" sz="2400" dirty="0">
                          <a:effectLst/>
                          <a:latin typeface="Times New Roman" panose="02020603050405020304" pitchFamily="18" charset="0"/>
                          <a:ea typeface="Calibri" panose="020F0502020204030204" pitchFamily="34" charset="0"/>
                          <a:cs typeface="Times New Roman" panose="02020603050405020304" pitchFamily="18" charset="0"/>
                        </a:rPr>
                        <a:t>2</a:t>
                      </a:r>
                      <a:r>
                        <a:rPr lang="es-MX"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s-MX"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973">
                <a:tc>
                  <a:txBody>
                    <a:bodyPr/>
                    <a:lstStyle/>
                    <a:p>
                      <a:pPr algn="just">
                        <a:lnSpc>
                          <a:spcPct val="107000"/>
                        </a:lnSpc>
                        <a:spcAft>
                          <a:spcPts val="0"/>
                        </a:spcAft>
                      </a:pPr>
                      <a:r>
                        <a:rPr lang="es-MX" sz="2400" dirty="0">
                          <a:effectLst/>
                          <a:latin typeface="Times New Roman" panose="02020603050405020304" pitchFamily="18" charset="0"/>
                          <a:ea typeface="Calibri" panose="020F0502020204030204" pitchFamily="34" charset="0"/>
                          <a:cs typeface="Times New Roman" panose="02020603050405020304" pitchFamily="18" charset="0"/>
                        </a:rPr>
                        <a:t>3</a:t>
                      </a:r>
                      <a:r>
                        <a:rPr lang="es-MX"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s-MX"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973">
                <a:tc>
                  <a:txBody>
                    <a:bodyPr/>
                    <a:lstStyle/>
                    <a:p>
                      <a:pPr algn="just">
                        <a:lnSpc>
                          <a:spcPct val="107000"/>
                        </a:lnSpc>
                        <a:spcAft>
                          <a:spcPts val="0"/>
                        </a:spcAft>
                      </a:pPr>
                      <a:r>
                        <a:rPr lang="es-MX"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lang="es-MX" sz="24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s-MX"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973">
                <a:tc>
                  <a:txBody>
                    <a:bodyPr/>
                    <a:lstStyle/>
                    <a:p>
                      <a:pPr algn="just">
                        <a:lnSpc>
                          <a:spcPct val="107000"/>
                        </a:lnSpc>
                        <a:spcAft>
                          <a:spcPts val="0"/>
                        </a:spcAft>
                      </a:pPr>
                      <a:r>
                        <a:rPr lang="es-MX" sz="2400" dirty="0">
                          <a:effectLst/>
                          <a:latin typeface="Times New Roman" panose="02020603050405020304" pitchFamily="18" charset="0"/>
                          <a:ea typeface="Calibri" panose="020F0502020204030204" pitchFamily="34" charset="0"/>
                          <a:cs typeface="Times New Roman" panose="02020603050405020304" pitchFamily="18" charset="0"/>
                        </a:rPr>
                        <a:t>5</a:t>
                      </a:r>
                      <a:r>
                        <a:rPr lang="es-MX"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s-MX" sz="24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973">
                <a:tc>
                  <a:txBody>
                    <a:bodyPr/>
                    <a:lstStyle/>
                    <a:p>
                      <a:pPr algn="just">
                        <a:lnSpc>
                          <a:spcPct val="107000"/>
                        </a:lnSpc>
                        <a:spcAft>
                          <a:spcPts val="0"/>
                        </a:spcAft>
                      </a:pPr>
                      <a:r>
                        <a:rPr lang="es-MX" sz="2400" dirty="0">
                          <a:effectLst/>
                          <a:latin typeface="Times New Roman" panose="02020603050405020304" pitchFamily="18" charset="0"/>
                          <a:ea typeface="Calibri" panose="020F0502020204030204" pitchFamily="34" charset="0"/>
                          <a:cs typeface="Times New Roman" panose="02020603050405020304" pitchFamily="18" charset="0"/>
                        </a:rPr>
                        <a:t>6</a:t>
                      </a:r>
                      <a:r>
                        <a:rPr lang="es-MX"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s-MX"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973">
                <a:tc>
                  <a:txBody>
                    <a:bodyPr/>
                    <a:lstStyle/>
                    <a:p>
                      <a:pPr algn="just">
                        <a:lnSpc>
                          <a:spcPct val="107000"/>
                        </a:lnSpc>
                        <a:spcAft>
                          <a:spcPts val="0"/>
                        </a:spcAft>
                      </a:pPr>
                      <a:r>
                        <a:rPr lang="es-MX" sz="2400" b="1"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7.</a:t>
                      </a:r>
                      <a:endParaRPr lang="es-MX" sz="24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973">
                <a:tc>
                  <a:txBody>
                    <a:bodyPr/>
                    <a:lstStyle/>
                    <a:p>
                      <a:pPr algn="just">
                        <a:lnSpc>
                          <a:spcPct val="107000"/>
                        </a:lnSpc>
                        <a:spcAft>
                          <a:spcPts val="0"/>
                        </a:spcAft>
                      </a:pPr>
                      <a:r>
                        <a:rPr lang="es-MX" sz="2400" dirty="0" smtClean="0">
                          <a:effectLst/>
                          <a:latin typeface="Times New Roman" panose="02020603050405020304" pitchFamily="18" charset="0"/>
                          <a:ea typeface="Calibri" panose="020F0502020204030204" pitchFamily="34" charset="0"/>
                          <a:cs typeface="Times New Roman" panose="02020603050405020304" pitchFamily="18" charset="0"/>
                        </a:rPr>
                        <a:t>8. </a:t>
                      </a:r>
                      <a:endParaRPr lang="es-MX"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973">
                <a:tc>
                  <a:txBody>
                    <a:bodyPr/>
                    <a:lstStyle/>
                    <a:p>
                      <a:pPr algn="just">
                        <a:lnSpc>
                          <a:spcPct val="107000"/>
                        </a:lnSpc>
                        <a:spcAft>
                          <a:spcPts val="0"/>
                        </a:spcAft>
                      </a:pPr>
                      <a:r>
                        <a:rPr lang="es-MX" sz="2400" dirty="0" smtClean="0">
                          <a:effectLst/>
                          <a:latin typeface="Times New Roman" panose="02020603050405020304" pitchFamily="18" charset="0"/>
                          <a:ea typeface="Calibri" panose="020F0502020204030204" pitchFamily="34" charset="0"/>
                          <a:cs typeface="Times New Roman" panose="02020603050405020304" pitchFamily="18" charset="0"/>
                        </a:rPr>
                        <a:t>9. </a:t>
                      </a:r>
                      <a:endParaRPr lang="es-MX"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08619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84211" y="1787237"/>
            <a:ext cx="10718080" cy="4003964"/>
          </a:xfrm>
        </p:spPr>
        <p:txBody>
          <a:bodyPr>
            <a:normAutofit/>
          </a:bodyPr>
          <a:lstStyle/>
          <a:p>
            <a:pPr algn="ctr"/>
            <a:r>
              <a:rPr lang="es-MX" sz="5400" dirty="0" smtClean="0"/>
              <a:t>Ejercicio</a:t>
            </a:r>
            <a:endParaRPr lang="es-MX" sz="5400" dirty="0"/>
          </a:p>
        </p:txBody>
      </p:sp>
    </p:spTree>
    <p:extLst>
      <p:ext uri="{BB962C8B-B14F-4D97-AF65-F5344CB8AC3E}">
        <p14:creationId xmlns:p14="http://schemas.microsoft.com/office/powerpoint/2010/main" val="11685439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103417" y="561110"/>
            <a:ext cx="6483928" cy="1226127"/>
          </a:xfrm>
        </p:spPr>
        <p:txBody>
          <a:bodyPr/>
          <a:lstStyle/>
          <a:p>
            <a:r>
              <a:rPr lang="es-MX" dirty="0"/>
              <a:t>II. El Marco Operacional</a:t>
            </a:r>
          </a:p>
        </p:txBody>
      </p:sp>
      <p:sp>
        <p:nvSpPr>
          <p:cNvPr id="3" name="Marcador de texto 2"/>
          <p:cNvSpPr>
            <a:spLocks noGrp="1"/>
          </p:cNvSpPr>
          <p:nvPr>
            <p:ph type="body" idx="1"/>
          </p:nvPr>
        </p:nvSpPr>
        <p:spPr>
          <a:xfrm>
            <a:off x="942108" y="1537856"/>
            <a:ext cx="9809019" cy="4890654"/>
          </a:xfrm>
        </p:spPr>
        <p:txBody>
          <a:bodyPr>
            <a:normAutofit/>
          </a:bodyPr>
          <a:lstStyle/>
          <a:p>
            <a:pPr lvl="0">
              <a:spcBef>
                <a:spcPts val="0"/>
              </a:spcBef>
              <a:spcAft>
                <a:spcPts val="0"/>
              </a:spcAft>
              <a:buClrTx/>
              <a:buSzTx/>
            </a:pPr>
            <a:r>
              <a:rPr lang="es-MX" sz="2800" dirty="0" smtClean="0">
                <a:solidFill>
                  <a:prstClr val="white"/>
                </a:solidFill>
              </a:rPr>
              <a:t>El </a:t>
            </a:r>
            <a:r>
              <a:rPr lang="es-MX" sz="2800" dirty="0">
                <a:solidFill>
                  <a:prstClr val="white"/>
                </a:solidFill>
              </a:rPr>
              <a:t>Pronóstico pastoral</a:t>
            </a:r>
          </a:p>
          <a:p>
            <a:pPr lvl="0">
              <a:spcBef>
                <a:spcPts val="0"/>
              </a:spcBef>
              <a:spcAft>
                <a:spcPts val="0"/>
              </a:spcAft>
              <a:buClrTx/>
              <a:buSzTx/>
            </a:pPr>
            <a:endParaRPr lang="es-MX" sz="2800" dirty="0">
              <a:solidFill>
                <a:prstClr val="white"/>
              </a:solidFill>
            </a:endParaRPr>
          </a:p>
          <a:p>
            <a:pPr lvl="0" algn="just">
              <a:spcBef>
                <a:spcPts val="0"/>
              </a:spcBef>
              <a:spcAft>
                <a:spcPts val="0"/>
              </a:spcAft>
              <a:buClrTx/>
              <a:buSzTx/>
            </a:pPr>
            <a:r>
              <a:rPr lang="es-MX" sz="2800" dirty="0">
                <a:solidFill>
                  <a:prstClr val="white"/>
                </a:solidFill>
              </a:rPr>
              <a:t>El pronóstico pastoral </a:t>
            </a:r>
            <a:r>
              <a:rPr lang="es-MX" sz="2800" b="1" dirty="0">
                <a:solidFill>
                  <a:prstClr val="white"/>
                </a:solidFill>
              </a:rPr>
              <a:t>es la proyección de las acciones pastorales para responder principalmente a las prioridades y dar orientación a las acciones pastorales de la </a:t>
            </a:r>
            <a:r>
              <a:rPr lang="es-MX" sz="2800" b="1" dirty="0" smtClean="0">
                <a:solidFill>
                  <a:prstClr val="white"/>
                </a:solidFill>
              </a:rPr>
              <a:t>comunidad. </a:t>
            </a:r>
          </a:p>
          <a:p>
            <a:pPr lvl="0" algn="just">
              <a:spcBef>
                <a:spcPts val="0"/>
              </a:spcBef>
              <a:spcAft>
                <a:spcPts val="0"/>
              </a:spcAft>
              <a:buClrTx/>
              <a:buSzTx/>
            </a:pPr>
            <a:endParaRPr lang="es-MX" sz="2800" b="1" dirty="0">
              <a:solidFill>
                <a:prstClr val="white"/>
              </a:solidFill>
            </a:endParaRPr>
          </a:p>
          <a:p>
            <a:pPr lvl="0" algn="just">
              <a:spcBef>
                <a:spcPts val="0"/>
              </a:spcBef>
              <a:spcAft>
                <a:spcPts val="0"/>
              </a:spcAft>
              <a:buClrTx/>
              <a:buSzTx/>
            </a:pPr>
            <a:r>
              <a:rPr lang="es-MX" sz="2800" b="1" dirty="0" smtClean="0">
                <a:solidFill>
                  <a:prstClr val="white"/>
                </a:solidFill>
              </a:rPr>
              <a:t>C</a:t>
            </a:r>
            <a:r>
              <a:rPr lang="es-MX" sz="2800" dirty="0" smtClean="0">
                <a:solidFill>
                  <a:prstClr val="white"/>
                </a:solidFill>
              </a:rPr>
              <a:t>omprende el </a:t>
            </a:r>
            <a:r>
              <a:rPr lang="es-MX" sz="2800" b="1" dirty="0">
                <a:solidFill>
                  <a:prstClr val="white"/>
                </a:solidFill>
              </a:rPr>
              <a:t>objetivo general </a:t>
            </a:r>
            <a:r>
              <a:rPr lang="es-MX" sz="2800" dirty="0">
                <a:solidFill>
                  <a:prstClr val="white"/>
                </a:solidFill>
              </a:rPr>
              <a:t>del plan </a:t>
            </a:r>
            <a:r>
              <a:rPr lang="es-MX" sz="2800" dirty="0" smtClean="0">
                <a:solidFill>
                  <a:prstClr val="white"/>
                </a:solidFill>
              </a:rPr>
              <a:t>y </a:t>
            </a:r>
            <a:r>
              <a:rPr lang="es-MX" sz="2800" dirty="0">
                <a:solidFill>
                  <a:prstClr val="white"/>
                </a:solidFill>
              </a:rPr>
              <a:t>los </a:t>
            </a:r>
            <a:r>
              <a:rPr lang="es-MX" sz="2800" b="1" dirty="0">
                <a:solidFill>
                  <a:prstClr val="white"/>
                </a:solidFill>
              </a:rPr>
              <a:t>objetivos específicos</a:t>
            </a:r>
            <a:r>
              <a:rPr lang="es-MX" sz="2800" dirty="0">
                <a:solidFill>
                  <a:prstClr val="white"/>
                </a:solidFill>
              </a:rPr>
              <a:t>. </a:t>
            </a:r>
          </a:p>
          <a:p>
            <a:pPr lvl="0" algn="just">
              <a:spcBef>
                <a:spcPts val="0"/>
              </a:spcBef>
              <a:spcAft>
                <a:spcPts val="0"/>
              </a:spcAft>
              <a:buClrTx/>
              <a:buSzTx/>
            </a:pPr>
            <a:endParaRPr lang="es-MX" sz="1800" dirty="0">
              <a:solidFill>
                <a:prstClr val="white"/>
              </a:solidFill>
            </a:endParaRPr>
          </a:p>
          <a:p>
            <a:endParaRPr lang="es-MX" dirty="0"/>
          </a:p>
        </p:txBody>
      </p:sp>
    </p:spTree>
    <p:extLst>
      <p:ext uri="{BB962C8B-B14F-4D97-AF65-F5344CB8AC3E}">
        <p14:creationId xmlns:p14="http://schemas.microsoft.com/office/powerpoint/2010/main" val="6048087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1" y="872835"/>
            <a:ext cx="10427134" cy="5611091"/>
          </a:xfrm>
        </p:spPr>
        <p:txBody>
          <a:bodyPr>
            <a:normAutofit/>
          </a:bodyPr>
          <a:lstStyle/>
          <a:p>
            <a:pPr lvl="0" algn="just">
              <a:spcBef>
                <a:spcPts val="0"/>
              </a:spcBef>
              <a:spcAft>
                <a:spcPts val="0"/>
              </a:spcAft>
              <a:buClrTx/>
              <a:buSzTx/>
            </a:pPr>
            <a:r>
              <a:rPr lang="es-MX" sz="2800" dirty="0">
                <a:solidFill>
                  <a:prstClr val="white"/>
                </a:solidFill>
              </a:rPr>
              <a:t>Después se elaboran los </a:t>
            </a:r>
            <a:r>
              <a:rPr lang="es-MX" sz="2800" b="1" u="sng" dirty="0">
                <a:solidFill>
                  <a:prstClr val="white"/>
                </a:solidFill>
              </a:rPr>
              <a:t>criterios de acción</a:t>
            </a:r>
            <a:r>
              <a:rPr lang="es-MX" sz="2800" dirty="0">
                <a:solidFill>
                  <a:prstClr val="white"/>
                </a:solidFill>
              </a:rPr>
              <a:t>, que buscan </a:t>
            </a:r>
            <a:r>
              <a:rPr lang="es-MX" sz="2800" dirty="0" err="1">
                <a:solidFill>
                  <a:prstClr val="white"/>
                </a:solidFill>
              </a:rPr>
              <a:t>operacionalizar</a:t>
            </a:r>
            <a:r>
              <a:rPr lang="es-MX" sz="2800" dirty="0">
                <a:solidFill>
                  <a:prstClr val="white"/>
                </a:solidFill>
              </a:rPr>
              <a:t> los objetivos específicos.  Ellos son de dos órdenes: </a:t>
            </a:r>
          </a:p>
          <a:p>
            <a:pPr lvl="0" algn="just">
              <a:spcBef>
                <a:spcPts val="0"/>
              </a:spcBef>
              <a:spcAft>
                <a:spcPts val="0"/>
              </a:spcAft>
              <a:buClrTx/>
              <a:buSzTx/>
            </a:pPr>
            <a:endParaRPr lang="es-MX" sz="2800" dirty="0">
              <a:solidFill>
                <a:prstClr val="white"/>
              </a:solidFill>
            </a:endParaRPr>
          </a:p>
          <a:p>
            <a:pPr lvl="0" algn="just">
              <a:spcBef>
                <a:spcPts val="0"/>
              </a:spcBef>
              <a:spcAft>
                <a:spcPts val="0"/>
              </a:spcAft>
              <a:buClrTx/>
              <a:buSzTx/>
            </a:pPr>
            <a:r>
              <a:rPr lang="es-MX" sz="2800" b="1" dirty="0">
                <a:solidFill>
                  <a:prstClr val="white"/>
                </a:solidFill>
              </a:rPr>
              <a:t> 		- Líneas de acción </a:t>
            </a:r>
            <a:r>
              <a:rPr lang="es-MX" sz="2800" dirty="0">
                <a:solidFill>
                  <a:prstClr val="white"/>
                </a:solidFill>
              </a:rPr>
              <a:t>(la filosofía del trabajo o los principios orientadores que brotan del marco doctrinal, que serían las </a:t>
            </a:r>
            <a:r>
              <a:rPr lang="es-MX" sz="2800" b="1" dirty="0">
                <a:solidFill>
                  <a:prstClr val="white"/>
                </a:solidFill>
              </a:rPr>
              <a:t>políticas</a:t>
            </a:r>
            <a:r>
              <a:rPr lang="es-MX" sz="2800" dirty="0">
                <a:solidFill>
                  <a:prstClr val="white"/>
                </a:solidFill>
              </a:rPr>
              <a:t>).</a:t>
            </a:r>
          </a:p>
          <a:p>
            <a:pPr lvl="0" algn="just">
              <a:spcBef>
                <a:spcPts val="0"/>
              </a:spcBef>
              <a:spcAft>
                <a:spcPts val="0"/>
              </a:spcAft>
              <a:buClrTx/>
              <a:buSzTx/>
            </a:pPr>
            <a:endParaRPr lang="es-MX" sz="2800" dirty="0">
              <a:solidFill>
                <a:prstClr val="white"/>
              </a:solidFill>
            </a:endParaRPr>
          </a:p>
          <a:p>
            <a:pPr lvl="0" algn="just">
              <a:spcBef>
                <a:spcPts val="0"/>
              </a:spcBef>
              <a:spcAft>
                <a:spcPts val="0"/>
              </a:spcAft>
              <a:buClrTx/>
              <a:buSzTx/>
            </a:pPr>
            <a:r>
              <a:rPr lang="es-MX" sz="2800" b="1" dirty="0">
                <a:solidFill>
                  <a:prstClr val="white"/>
                </a:solidFill>
              </a:rPr>
              <a:t> 		- Formas de acción </a:t>
            </a:r>
            <a:r>
              <a:rPr lang="es-MX" sz="2800" dirty="0">
                <a:solidFill>
                  <a:prstClr val="white"/>
                </a:solidFill>
              </a:rPr>
              <a:t>(</a:t>
            </a:r>
            <a:r>
              <a:rPr lang="es-MX" sz="2800" b="1" dirty="0">
                <a:solidFill>
                  <a:prstClr val="white"/>
                </a:solidFill>
              </a:rPr>
              <a:t>estrategias</a:t>
            </a:r>
            <a:r>
              <a:rPr lang="es-MX" sz="2800" dirty="0">
                <a:solidFill>
                  <a:prstClr val="white"/>
                </a:solidFill>
              </a:rPr>
              <a:t> de concentración de las líneas, que brotan del marco de la realidad).</a:t>
            </a:r>
          </a:p>
          <a:p>
            <a:endParaRPr lang="es-MX" sz="3200" dirty="0"/>
          </a:p>
        </p:txBody>
      </p:sp>
    </p:spTree>
    <p:extLst>
      <p:ext uri="{BB962C8B-B14F-4D97-AF65-F5344CB8AC3E}">
        <p14:creationId xmlns:p14="http://schemas.microsoft.com/office/powerpoint/2010/main" val="3867127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781193" y="720435"/>
            <a:ext cx="9069389" cy="5694219"/>
          </a:xfrm>
        </p:spPr>
        <p:txBody>
          <a:bodyPr>
            <a:normAutofit/>
          </a:bodyPr>
          <a:lstStyle/>
          <a:p>
            <a:pPr marL="457200" indent="-457200" algn="just">
              <a:buAutoNum type="alphaLcParenR"/>
            </a:pPr>
            <a:r>
              <a:rPr lang="es-MX" sz="2400" dirty="0" smtClean="0">
                <a:solidFill>
                  <a:schemeClr val="tx1"/>
                </a:solidFill>
              </a:rPr>
              <a:t>Características </a:t>
            </a:r>
            <a:r>
              <a:rPr lang="es-MX" sz="2400" dirty="0">
                <a:solidFill>
                  <a:schemeClr val="tx1"/>
                </a:solidFill>
              </a:rPr>
              <a:t>de todo </a:t>
            </a:r>
            <a:r>
              <a:rPr lang="es-MX" sz="2400" b="1" dirty="0">
                <a:solidFill>
                  <a:schemeClr val="tx1"/>
                </a:solidFill>
              </a:rPr>
              <a:t>objetivo</a:t>
            </a:r>
            <a:r>
              <a:rPr lang="es-MX" sz="2400" dirty="0">
                <a:solidFill>
                  <a:schemeClr val="tx1"/>
                </a:solidFill>
              </a:rPr>
              <a:t> pastoral</a:t>
            </a:r>
            <a:r>
              <a:rPr lang="es-MX" sz="2400" dirty="0" smtClean="0">
                <a:solidFill>
                  <a:schemeClr val="tx1"/>
                </a:solidFill>
              </a:rPr>
              <a:t>:</a:t>
            </a:r>
          </a:p>
          <a:p>
            <a:pPr algn="just"/>
            <a:endParaRPr lang="es-MX" sz="2400" dirty="0">
              <a:solidFill>
                <a:schemeClr val="tx1"/>
              </a:solidFill>
            </a:endParaRPr>
          </a:p>
          <a:p>
            <a:pPr algn="just"/>
            <a:r>
              <a:rPr lang="es-MX" sz="2400" dirty="0">
                <a:solidFill>
                  <a:schemeClr val="tx1"/>
                </a:solidFill>
              </a:rPr>
              <a:t>- El objetivo debe ser claro, comprensible, realizable, oportuno, concreto y </a:t>
            </a:r>
            <a:r>
              <a:rPr lang="es-MX" sz="2400" dirty="0" smtClean="0">
                <a:solidFill>
                  <a:schemeClr val="tx1"/>
                </a:solidFill>
              </a:rPr>
              <a:t>evaluable. Debe </a:t>
            </a:r>
            <a:r>
              <a:rPr lang="es-MX" sz="2400" dirty="0">
                <a:solidFill>
                  <a:schemeClr val="tx1"/>
                </a:solidFill>
              </a:rPr>
              <a:t>responder siempre a </a:t>
            </a:r>
            <a:r>
              <a:rPr lang="es-MX" sz="2400" b="1" dirty="0">
                <a:solidFill>
                  <a:schemeClr val="tx1"/>
                </a:solidFill>
              </a:rPr>
              <a:t>“qué” </a:t>
            </a:r>
            <a:r>
              <a:rPr lang="es-MX" sz="2400" dirty="0">
                <a:solidFill>
                  <a:schemeClr val="tx1"/>
                </a:solidFill>
              </a:rPr>
              <a:t>(la acción fundamental) y </a:t>
            </a:r>
            <a:r>
              <a:rPr lang="es-MX" sz="2400" b="1" dirty="0">
                <a:solidFill>
                  <a:schemeClr val="tx1"/>
                </a:solidFill>
              </a:rPr>
              <a:t>“para qué” </a:t>
            </a:r>
            <a:r>
              <a:rPr lang="es-MX" sz="2400" dirty="0">
                <a:solidFill>
                  <a:schemeClr val="tx1"/>
                </a:solidFill>
              </a:rPr>
              <a:t>(la </a:t>
            </a:r>
            <a:r>
              <a:rPr lang="es-MX" sz="2400" dirty="0" smtClean="0">
                <a:solidFill>
                  <a:schemeClr val="tx1"/>
                </a:solidFill>
              </a:rPr>
              <a:t>motivación fundamental</a:t>
            </a:r>
            <a:r>
              <a:rPr lang="es-MX" sz="2400" dirty="0">
                <a:solidFill>
                  <a:schemeClr val="tx1"/>
                </a:solidFill>
              </a:rPr>
              <a:t>). Son los dos grandes contenidos de un objetivo y debe </a:t>
            </a:r>
            <a:r>
              <a:rPr lang="es-MX" sz="2400" dirty="0" smtClean="0">
                <a:solidFill>
                  <a:schemeClr val="tx1"/>
                </a:solidFill>
              </a:rPr>
              <a:t>formularse partiendo </a:t>
            </a:r>
            <a:r>
              <a:rPr lang="es-MX" sz="2400" dirty="0">
                <a:solidFill>
                  <a:schemeClr val="tx1"/>
                </a:solidFill>
              </a:rPr>
              <a:t>de un </a:t>
            </a:r>
            <a:r>
              <a:rPr lang="es-MX" sz="2400" b="1" dirty="0">
                <a:solidFill>
                  <a:schemeClr val="tx1"/>
                </a:solidFill>
              </a:rPr>
              <a:t>verbo en infinitivo</a:t>
            </a:r>
            <a:r>
              <a:rPr lang="es-MX" sz="2400" dirty="0" smtClean="0">
                <a:solidFill>
                  <a:schemeClr val="tx1"/>
                </a:solidFill>
              </a:rPr>
              <a:t>.</a:t>
            </a:r>
          </a:p>
        </p:txBody>
      </p:sp>
    </p:spTree>
    <p:extLst>
      <p:ext uri="{BB962C8B-B14F-4D97-AF65-F5344CB8AC3E}">
        <p14:creationId xmlns:p14="http://schemas.microsoft.com/office/powerpoint/2010/main" val="15331595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781194" y="720435"/>
            <a:ext cx="9291062" cy="5694219"/>
          </a:xfrm>
        </p:spPr>
        <p:txBody>
          <a:bodyPr>
            <a:normAutofit/>
          </a:bodyPr>
          <a:lstStyle/>
          <a:p>
            <a:pPr algn="just"/>
            <a:r>
              <a:rPr lang="es-MX" sz="2400" dirty="0" smtClean="0">
                <a:solidFill>
                  <a:schemeClr val="tx1"/>
                </a:solidFill>
              </a:rPr>
              <a:t>- Existe un tercer elemento </a:t>
            </a:r>
            <a:r>
              <a:rPr lang="es-MX" sz="2400" b="1" dirty="0" smtClean="0">
                <a:solidFill>
                  <a:schemeClr val="tx1"/>
                </a:solidFill>
              </a:rPr>
              <a:t>“los modos” </a:t>
            </a:r>
            <a:r>
              <a:rPr lang="es-MX" sz="2400" dirty="0" smtClean="0">
                <a:solidFill>
                  <a:schemeClr val="tx1"/>
                </a:solidFill>
              </a:rPr>
              <a:t>que especifican y modifican lo que quiero hacer y la finalidad por la que lo quiero hacer.</a:t>
            </a:r>
          </a:p>
          <a:p>
            <a:pPr algn="just"/>
            <a:r>
              <a:rPr lang="es-MX" sz="2400" dirty="0" smtClean="0">
                <a:solidFill>
                  <a:schemeClr val="tx1"/>
                </a:solidFill>
              </a:rPr>
              <a:t>- Los </a:t>
            </a:r>
            <a:r>
              <a:rPr lang="es-MX" sz="2400" b="1" dirty="0" smtClean="0">
                <a:solidFill>
                  <a:schemeClr val="tx1"/>
                </a:solidFill>
              </a:rPr>
              <a:t>verbos</a:t>
            </a:r>
            <a:r>
              <a:rPr lang="es-MX" sz="2400" dirty="0" smtClean="0">
                <a:solidFill>
                  <a:schemeClr val="tx1"/>
                </a:solidFill>
              </a:rPr>
              <a:t> con que se inicia un objetivo deben ser </a:t>
            </a:r>
            <a:r>
              <a:rPr lang="es-MX" sz="2400" b="1" dirty="0" smtClean="0">
                <a:solidFill>
                  <a:schemeClr val="tx1"/>
                </a:solidFill>
              </a:rPr>
              <a:t>activos y dinámicos </a:t>
            </a:r>
            <a:r>
              <a:rPr lang="es-MX" sz="2400" dirty="0" smtClean="0">
                <a:solidFill>
                  <a:schemeClr val="tx1"/>
                </a:solidFill>
              </a:rPr>
              <a:t>y no dar la sensación de paternalismo.</a:t>
            </a:r>
          </a:p>
          <a:p>
            <a:pPr algn="just"/>
            <a:r>
              <a:rPr lang="es-MX" sz="2400" dirty="0" smtClean="0">
                <a:solidFill>
                  <a:schemeClr val="tx1"/>
                </a:solidFill>
              </a:rPr>
              <a:t>- Un objetivo no debe ser muy reducido; lo normal es que no tenga más de 25 palabras.</a:t>
            </a:r>
          </a:p>
          <a:p>
            <a:pPr algn="just"/>
            <a:r>
              <a:rPr lang="es-MX" sz="2400" dirty="0" smtClean="0">
                <a:solidFill>
                  <a:schemeClr val="tx1"/>
                </a:solidFill>
              </a:rPr>
              <a:t>Se deben evitar citas bibliográficas o textuales.</a:t>
            </a:r>
            <a:endParaRPr lang="es-MX" sz="2400" dirty="0">
              <a:solidFill>
                <a:schemeClr val="tx1"/>
              </a:solidFill>
            </a:endParaRPr>
          </a:p>
        </p:txBody>
      </p:sp>
    </p:spTree>
    <p:extLst>
      <p:ext uri="{BB962C8B-B14F-4D97-AF65-F5344CB8AC3E}">
        <p14:creationId xmlns:p14="http://schemas.microsoft.com/office/powerpoint/2010/main" val="2413310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942109" y="1011382"/>
            <a:ext cx="9809018" cy="4983018"/>
          </a:xfrm>
        </p:spPr>
        <p:txBody>
          <a:bodyPr>
            <a:normAutofit/>
          </a:bodyPr>
          <a:lstStyle/>
          <a:p>
            <a:pPr algn="just"/>
            <a:r>
              <a:rPr lang="es-MX" sz="2800" dirty="0">
                <a:solidFill>
                  <a:schemeClr val="tx1"/>
                </a:solidFill>
              </a:rPr>
              <a:t>b) El </a:t>
            </a:r>
            <a:r>
              <a:rPr lang="es-MX" sz="2800" b="1" dirty="0">
                <a:solidFill>
                  <a:schemeClr val="tx1"/>
                </a:solidFill>
              </a:rPr>
              <a:t>objetivo general </a:t>
            </a:r>
            <a:r>
              <a:rPr lang="es-MX" sz="2800" dirty="0">
                <a:solidFill>
                  <a:schemeClr val="tx1"/>
                </a:solidFill>
              </a:rPr>
              <a:t>es el </a:t>
            </a:r>
            <a:r>
              <a:rPr lang="es-MX" sz="2800" b="1" dirty="0">
                <a:solidFill>
                  <a:schemeClr val="tx1"/>
                </a:solidFill>
              </a:rPr>
              <a:t>ideal eclesial </a:t>
            </a:r>
            <a:r>
              <a:rPr lang="es-MX" sz="2800" dirty="0">
                <a:solidFill>
                  <a:schemeClr val="tx1"/>
                </a:solidFill>
              </a:rPr>
              <a:t>que se quiere </a:t>
            </a:r>
            <a:r>
              <a:rPr lang="es-MX" sz="2800" dirty="0" smtClean="0">
                <a:solidFill>
                  <a:schemeClr val="tx1"/>
                </a:solidFill>
              </a:rPr>
              <a:t>conseguir </a:t>
            </a:r>
            <a:r>
              <a:rPr lang="es-MX" sz="2800" dirty="0">
                <a:solidFill>
                  <a:schemeClr val="tx1"/>
                </a:solidFill>
              </a:rPr>
              <a:t>en la </a:t>
            </a:r>
            <a:r>
              <a:rPr lang="es-MX" sz="2800" b="1" dirty="0">
                <a:solidFill>
                  <a:schemeClr val="tx1"/>
                </a:solidFill>
              </a:rPr>
              <a:t>Diócesis </a:t>
            </a:r>
            <a:r>
              <a:rPr lang="es-MX" sz="2800" dirty="0">
                <a:solidFill>
                  <a:schemeClr val="tx1"/>
                </a:solidFill>
              </a:rPr>
              <a:t>por medio de la acción pastoral. </a:t>
            </a:r>
            <a:endParaRPr lang="es-MX" sz="2800" dirty="0" smtClean="0">
              <a:solidFill>
                <a:schemeClr val="tx1"/>
              </a:solidFill>
            </a:endParaRPr>
          </a:p>
          <a:p>
            <a:pPr algn="just"/>
            <a:endParaRPr lang="es-MX" sz="2800" dirty="0" smtClean="0">
              <a:solidFill>
                <a:schemeClr val="tx1"/>
              </a:solidFill>
            </a:endParaRPr>
          </a:p>
          <a:p>
            <a:pPr algn="just"/>
            <a:r>
              <a:rPr lang="es-MX" sz="2800" dirty="0" smtClean="0">
                <a:solidFill>
                  <a:schemeClr val="tx1"/>
                </a:solidFill>
              </a:rPr>
              <a:t>Responde </a:t>
            </a:r>
            <a:r>
              <a:rPr lang="es-MX" sz="2800" dirty="0">
                <a:solidFill>
                  <a:schemeClr val="tx1"/>
                </a:solidFill>
              </a:rPr>
              <a:t>a la pregunta: </a:t>
            </a:r>
            <a:r>
              <a:rPr lang="es-MX" sz="2800" b="1" dirty="0">
                <a:solidFill>
                  <a:schemeClr val="tx1"/>
                </a:solidFill>
              </a:rPr>
              <a:t>¿</a:t>
            </a:r>
            <a:r>
              <a:rPr lang="es-MX" sz="2800" b="1" dirty="0" smtClean="0">
                <a:solidFill>
                  <a:schemeClr val="tx1"/>
                </a:solidFill>
              </a:rPr>
              <a:t>Hacia dónde </a:t>
            </a:r>
            <a:r>
              <a:rPr lang="es-MX" sz="2800" b="1" dirty="0">
                <a:solidFill>
                  <a:schemeClr val="tx1"/>
                </a:solidFill>
              </a:rPr>
              <a:t>vamos como Iglesia particular?</a:t>
            </a:r>
            <a:r>
              <a:rPr lang="es-MX" sz="2800" dirty="0">
                <a:solidFill>
                  <a:schemeClr val="tx1"/>
                </a:solidFill>
              </a:rPr>
              <a:t> Se inspira especialmente </a:t>
            </a:r>
            <a:r>
              <a:rPr lang="es-MX" sz="2800" dirty="0" smtClean="0">
                <a:solidFill>
                  <a:schemeClr val="tx1"/>
                </a:solidFill>
              </a:rPr>
              <a:t>en el </a:t>
            </a:r>
            <a:r>
              <a:rPr lang="es-MX" sz="2800" dirty="0">
                <a:solidFill>
                  <a:schemeClr val="tx1"/>
                </a:solidFill>
              </a:rPr>
              <a:t>marco doctrinal. </a:t>
            </a:r>
            <a:r>
              <a:rPr lang="es-MX" sz="2800" dirty="0" smtClean="0">
                <a:solidFill>
                  <a:schemeClr val="tx1"/>
                </a:solidFill>
              </a:rPr>
              <a:t>  </a:t>
            </a:r>
          </a:p>
          <a:p>
            <a:pPr algn="just"/>
            <a:r>
              <a:rPr lang="es-MX" sz="2800" dirty="0" smtClean="0">
                <a:solidFill>
                  <a:schemeClr val="tx1"/>
                </a:solidFill>
              </a:rPr>
              <a:t>Nos </a:t>
            </a:r>
            <a:r>
              <a:rPr lang="es-MX" sz="2800" dirty="0">
                <a:solidFill>
                  <a:schemeClr val="tx1"/>
                </a:solidFill>
              </a:rPr>
              <a:t>permite conocer </a:t>
            </a:r>
            <a:r>
              <a:rPr lang="es-MX" sz="2800" dirty="0" smtClean="0">
                <a:solidFill>
                  <a:schemeClr val="tx1"/>
                </a:solidFill>
              </a:rPr>
              <a:t>rápidamente </a:t>
            </a:r>
            <a:r>
              <a:rPr lang="es-MX" sz="2800" dirty="0">
                <a:solidFill>
                  <a:schemeClr val="tx1"/>
                </a:solidFill>
              </a:rPr>
              <a:t>cuál es el </a:t>
            </a:r>
            <a:r>
              <a:rPr lang="es-MX" sz="2800" b="1" dirty="0">
                <a:solidFill>
                  <a:schemeClr val="tx1"/>
                </a:solidFill>
              </a:rPr>
              <a:t>modelo de Iglesia que está detrás del Plan </a:t>
            </a:r>
            <a:r>
              <a:rPr lang="es-MX" sz="2800" b="1" dirty="0" smtClean="0">
                <a:solidFill>
                  <a:schemeClr val="tx1"/>
                </a:solidFill>
              </a:rPr>
              <a:t>Pastoral </a:t>
            </a:r>
            <a:r>
              <a:rPr lang="es-MX" sz="2800" b="1" dirty="0">
                <a:solidFill>
                  <a:schemeClr val="tx1"/>
                </a:solidFill>
              </a:rPr>
              <a:t>de una diócesis.</a:t>
            </a:r>
          </a:p>
        </p:txBody>
      </p:sp>
    </p:spTree>
    <p:extLst>
      <p:ext uri="{BB962C8B-B14F-4D97-AF65-F5344CB8AC3E}">
        <p14:creationId xmlns:p14="http://schemas.microsoft.com/office/powerpoint/2010/main" val="18714052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1" y="734291"/>
            <a:ext cx="10524116" cy="5260109"/>
          </a:xfrm>
        </p:spPr>
        <p:txBody>
          <a:bodyPr>
            <a:noAutofit/>
          </a:bodyPr>
          <a:lstStyle/>
          <a:p>
            <a:pPr algn="just"/>
            <a:r>
              <a:rPr lang="es-MX" sz="2800" dirty="0">
                <a:solidFill>
                  <a:schemeClr val="tx1"/>
                </a:solidFill>
              </a:rPr>
              <a:t>c) Los </a:t>
            </a:r>
            <a:r>
              <a:rPr lang="es-MX" sz="2800" b="1" dirty="0">
                <a:solidFill>
                  <a:schemeClr val="tx1"/>
                </a:solidFill>
              </a:rPr>
              <a:t>objetivos específicos </a:t>
            </a:r>
            <a:r>
              <a:rPr lang="es-MX" sz="2800" dirty="0">
                <a:solidFill>
                  <a:schemeClr val="tx1"/>
                </a:solidFill>
              </a:rPr>
              <a:t>son los caminos concretos </a:t>
            </a:r>
            <a:r>
              <a:rPr lang="es-MX" sz="2800" dirty="0" smtClean="0">
                <a:solidFill>
                  <a:schemeClr val="tx1"/>
                </a:solidFill>
              </a:rPr>
              <a:t>que </a:t>
            </a:r>
            <a:r>
              <a:rPr lang="es-MX" sz="2800" dirty="0">
                <a:solidFill>
                  <a:schemeClr val="tx1"/>
                </a:solidFill>
              </a:rPr>
              <a:t>ayudan a alcanzar el objetivo general. </a:t>
            </a:r>
            <a:endParaRPr lang="es-MX" sz="2800" dirty="0" smtClean="0">
              <a:solidFill>
                <a:schemeClr val="tx1"/>
              </a:solidFill>
            </a:endParaRPr>
          </a:p>
          <a:p>
            <a:pPr algn="just"/>
            <a:endParaRPr lang="es-MX" sz="800" dirty="0" smtClean="0">
              <a:solidFill>
                <a:schemeClr val="tx1"/>
              </a:solidFill>
            </a:endParaRPr>
          </a:p>
          <a:p>
            <a:pPr algn="just"/>
            <a:r>
              <a:rPr lang="es-MX" sz="2800" b="1" dirty="0" smtClean="0">
                <a:solidFill>
                  <a:schemeClr val="tx1"/>
                </a:solidFill>
              </a:rPr>
              <a:t>Orientan </a:t>
            </a:r>
            <a:r>
              <a:rPr lang="es-MX" sz="2800" b="1" dirty="0">
                <a:solidFill>
                  <a:schemeClr val="tx1"/>
                </a:solidFill>
              </a:rPr>
              <a:t>los diferentes </a:t>
            </a:r>
            <a:r>
              <a:rPr lang="es-MX" sz="2800" b="1" dirty="0" smtClean="0">
                <a:solidFill>
                  <a:schemeClr val="tx1"/>
                </a:solidFill>
              </a:rPr>
              <a:t> programas </a:t>
            </a:r>
            <a:r>
              <a:rPr lang="es-MX" sz="2800" b="1" dirty="0">
                <a:solidFill>
                  <a:schemeClr val="tx1"/>
                </a:solidFill>
              </a:rPr>
              <a:t>de acción </a:t>
            </a:r>
            <a:r>
              <a:rPr lang="es-MX" sz="2800" dirty="0">
                <a:solidFill>
                  <a:schemeClr val="tx1"/>
                </a:solidFill>
              </a:rPr>
              <a:t>que se han de desarrollar, de tal forma que </a:t>
            </a:r>
            <a:r>
              <a:rPr lang="es-MX" sz="2800" dirty="0" smtClean="0">
                <a:solidFill>
                  <a:schemeClr val="tx1"/>
                </a:solidFill>
              </a:rPr>
              <a:t> se </a:t>
            </a:r>
            <a:r>
              <a:rPr lang="es-MX" sz="2800" dirty="0">
                <a:solidFill>
                  <a:schemeClr val="tx1"/>
                </a:solidFill>
              </a:rPr>
              <a:t>alcance el resultado global deseado. </a:t>
            </a:r>
            <a:endParaRPr lang="es-MX" sz="2800" dirty="0" smtClean="0">
              <a:solidFill>
                <a:schemeClr val="tx1"/>
              </a:solidFill>
            </a:endParaRPr>
          </a:p>
          <a:p>
            <a:pPr algn="just"/>
            <a:endParaRPr lang="es-MX" sz="800" dirty="0" smtClean="0">
              <a:solidFill>
                <a:schemeClr val="tx1"/>
              </a:solidFill>
            </a:endParaRPr>
          </a:p>
          <a:p>
            <a:pPr algn="just"/>
            <a:r>
              <a:rPr lang="es-MX" sz="2800" b="1" dirty="0" smtClean="0">
                <a:solidFill>
                  <a:schemeClr val="tx1"/>
                </a:solidFill>
              </a:rPr>
              <a:t>El </a:t>
            </a:r>
            <a:r>
              <a:rPr lang="es-MX" sz="2800" b="1" dirty="0">
                <a:solidFill>
                  <a:schemeClr val="tx1"/>
                </a:solidFill>
              </a:rPr>
              <a:t>objetivo general se hace operacional en </a:t>
            </a:r>
            <a:r>
              <a:rPr lang="es-MX" sz="2800" b="1" dirty="0" smtClean="0">
                <a:solidFill>
                  <a:schemeClr val="tx1"/>
                </a:solidFill>
              </a:rPr>
              <a:t>los </a:t>
            </a:r>
            <a:r>
              <a:rPr lang="es-MX" sz="2800" b="1" dirty="0">
                <a:solidFill>
                  <a:schemeClr val="tx1"/>
                </a:solidFill>
              </a:rPr>
              <a:t>objetivos específicos, los objetivos específicos se hacen </a:t>
            </a:r>
            <a:r>
              <a:rPr lang="es-MX" sz="2800" b="1" dirty="0" smtClean="0">
                <a:solidFill>
                  <a:schemeClr val="tx1"/>
                </a:solidFill>
              </a:rPr>
              <a:t>operativos </a:t>
            </a:r>
            <a:r>
              <a:rPr lang="es-MX" sz="2800" b="1" dirty="0">
                <a:solidFill>
                  <a:schemeClr val="tx1"/>
                </a:solidFill>
              </a:rPr>
              <a:t>en metas y las metas en actividades</a:t>
            </a:r>
            <a:r>
              <a:rPr lang="es-MX" sz="2800" dirty="0">
                <a:solidFill>
                  <a:schemeClr val="tx1"/>
                </a:solidFill>
              </a:rPr>
              <a:t>. Cada </a:t>
            </a:r>
            <a:r>
              <a:rPr lang="es-MX" sz="2800" dirty="0" smtClean="0">
                <a:solidFill>
                  <a:schemeClr val="tx1"/>
                </a:solidFill>
              </a:rPr>
              <a:t>pastoral, estructura u organismo diocesano debe tener su objetivo específico. </a:t>
            </a:r>
            <a:endParaRPr lang="es-MX" sz="2800" dirty="0">
              <a:solidFill>
                <a:schemeClr val="tx1"/>
              </a:solidFill>
            </a:endParaRPr>
          </a:p>
        </p:txBody>
      </p:sp>
    </p:spTree>
    <p:extLst>
      <p:ext uri="{BB962C8B-B14F-4D97-AF65-F5344CB8AC3E}">
        <p14:creationId xmlns:p14="http://schemas.microsoft.com/office/powerpoint/2010/main" val="11035694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1182976" y="1316182"/>
            <a:ext cx="8534400" cy="2530764"/>
          </a:xfrm>
        </p:spPr>
        <p:txBody>
          <a:bodyPr>
            <a:noAutofit/>
          </a:bodyPr>
          <a:lstStyle/>
          <a:p>
            <a:pPr algn="ctr"/>
            <a:r>
              <a:rPr lang="es-MX" sz="2800" b="1" dirty="0">
                <a:solidFill>
                  <a:schemeClr val="tx1"/>
                </a:solidFill>
              </a:rPr>
              <a:t>Ejemplos de algunos verbos para los objetivos</a:t>
            </a:r>
            <a:r>
              <a:rPr lang="es-MX" sz="2800" b="1" dirty="0" smtClean="0">
                <a:solidFill>
                  <a:schemeClr val="tx1"/>
                </a:solidFill>
              </a:rPr>
              <a:t>:</a:t>
            </a:r>
          </a:p>
          <a:p>
            <a:pPr algn="ctr"/>
            <a:r>
              <a:rPr lang="es-MX" sz="2800" b="1" dirty="0" smtClean="0">
                <a:solidFill>
                  <a:schemeClr val="tx1"/>
                </a:solidFill>
              </a:rPr>
              <a:t>Alcanzar</a:t>
            </a:r>
            <a:r>
              <a:rPr lang="es-MX" sz="2800" b="1" dirty="0">
                <a:solidFill>
                  <a:schemeClr val="tx1"/>
                </a:solidFill>
              </a:rPr>
              <a:t>, Desencadenar, Lograr, Conseguir, Elaborar, Organizar, Construir, Establecer, Realizar, Desarrollar, Instaurar, Recuperar, Desatar, Investigar, Resolver…</a:t>
            </a:r>
          </a:p>
        </p:txBody>
      </p:sp>
    </p:spTree>
    <p:extLst>
      <p:ext uri="{BB962C8B-B14F-4D97-AF65-F5344CB8AC3E}">
        <p14:creationId xmlns:p14="http://schemas.microsoft.com/office/powerpoint/2010/main" val="13528358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1238394" y="1593273"/>
            <a:ext cx="9138661" cy="5583382"/>
          </a:xfrm>
        </p:spPr>
        <p:txBody>
          <a:bodyPr>
            <a:normAutofit/>
          </a:bodyPr>
          <a:lstStyle/>
          <a:p>
            <a:pPr algn="just"/>
            <a:r>
              <a:rPr lang="es-MX" sz="2400" dirty="0">
                <a:solidFill>
                  <a:schemeClr val="tx1"/>
                </a:solidFill>
              </a:rPr>
              <a:t>d) Los </a:t>
            </a:r>
            <a:r>
              <a:rPr lang="es-MX" sz="2400" b="1" dirty="0">
                <a:solidFill>
                  <a:schemeClr val="tx1"/>
                </a:solidFill>
              </a:rPr>
              <a:t>criterios de acción </a:t>
            </a:r>
            <a:r>
              <a:rPr lang="es-MX" sz="2400" u="sng" dirty="0">
                <a:solidFill>
                  <a:schemeClr val="tx1"/>
                </a:solidFill>
              </a:rPr>
              <a:t>son juicios de valor que buscan orientar el plan y </a:t>
            </a:r>
            <a:r>
              <a:rPr lang="es-MX" sz="2400" u="sng" dirty="0" smtClean="0">
                <a:solidFill>
                  <a:schemeClr val="tx1"/>
                </a:solidFill>
              </a:rPr>
              <a:t>los programas</a:t>
            </a:r>
            <a:r>
              <a:rPr lang="es-MX" sz="2400" dirty="0">
                <a:solidFill>
                  <a:schemeClr val="tx1"/>
                </a:solidFill>
              </a:rPr>
              <a:t>, optando por una forma determinada de hacer las cosas, entre varias </a:t>
            </a:r>
            <a:r>
              <a:rPr lang="es-MX" sz="2400" dirty="0" smtClean="0">
                <a:solidFill>
                  <a:schemeClr val="tx1"/>
                </a:solidFill>
              </a:rPr>
              <a:t>alternativas.  </a:t>
            </a:r>
            <a:r>
              <a:rPr lang="es-MX" sz="2400" dirty="0">
                <a:solidFill>
                  <a:schemeClr val="tx1"/>
                </a:solidFill>
              </a:rPr>
              <a:t>S</a:t>
            </a:r>
            <a:r>
              <a:rPr lang="es-MX" sz="2400" dirty="0" smtClean="0">
                <a:solidFill>
                  <a:schemeClr val="tx1"/>
                </a:solidFill>
              </a:rPr>
              <a:t>e dividen </a:t>
            </a:r>
            <a:r>
              <a:rPr lang="es-MX" sz="2400" dirty="0">
                <a:solidFill>
                  <a:schemeClr val="tx1"/>
                </a:solidFill>
              </a:rPr>
              <a:t>en </a:t>
            </a:r>
            <a:r>
              <a:rPr lang="es-MX" sz="2400" b="1" dirty="0">
                <a:solidFill>
                  <a:schemeClr val="tx1"/>
                </a:solidFill>
              </a:rPr>
              <a:t>políticas y estrategias</a:t>
            </a:r>
            <a:r>
              <a:rPr lang="es-MX" sz="2400" dirty="0" smtClean="0">
                <a:solidFill>
                  <a:schemeClr val="tx1"/>
                </a:solidFill>
              </a:rPr>
              <a:t>.</a:t>
            </a:r>
          </a:p>
          <a:p>
            <a:pPr algn="just"/>
            <a:endParaRPr lang="es-MX" sz="2400" dirty="0" smtClean="0">
              <a:solidFill>
                <a:schemeClr val="tx1"/>
              </a:solidFill>
            </a:endParaRPr>
          </a:p>
          <a:p>
            <a:pPr algn="just"/>
            <a:r>
              <a:rPr lang="es-MX" sz="2400" dirty="0">
                <a:solidFill>
                  <a:schemeClr val="tx1"/>
                </a:solidFill>
              </a:rPr>
              <a:t>Son imperativos fundados en sólida doctrina y en realidades concretas (conforme al Marco Referencial). No se trata de un nuevo marco doctrinal, sino de posturas inspiradas en aquel. </a:t>
            </a:r>
            <a:endParaRPr lang="es-MX" sz="2400" dirty="0" smtClean="0">
              <a:solidFill>
                <a:schemeClr val="tx1"/>
              </a:solidFill>
            </a:endParaRPr>
          </a:p>
          <a:p>
            <a:pPr algn="just"/>
            <a:r>
              <a:rPr lang="es-MX" sz="2400" dirty="0" smtClean="0">
                <a:solidFill>
                  <a:schemeClr val="tx1"/>
                </a:solidFill>
              </a:rPr>
              <a:t>En </a:t>
            </a:r>
            <a:r>
              <a:rPr lang="es-MX" sz="2400" dirty="0">
                <a:solidFill>
                  <a:schemeClr val="tx1"/>
                </a:solidFill>
              </a:rPr>
              <a:t>ellas reside la fuerza de la mística de la acción, y apoyan la Pastoral de Conjunto por la asimilación de unos mismos criterios. Estos criterios deben llegar a convertirse en actitudes propias y prácticas, en compromisos existenciales. </a:t>
            </a:r>
          </a:p>
          <a:p>
            <a:pPr algn="just"/>
            <a:endParaRPr lang="es-MX" sz="2400" dirty="0">
              <a:solidFill>
                <a:schemeClr val="tx1"/>
              </a:solidFill>
            </a:endParaRPr>
          </a:p>
          <a:p>
            <a:pPr algn="just"/>
            <a:endParaRPr lang="es-MX" sz="2400" dirty="0">
              <a:solidFill>
                <a:schemeClr val="tx1"/>
              </a:solidFill>
            </a:endParaRPr>
          </a:p>
          <a:p>
            <a:pPr algn="just"/>
            <a:endParaRPr lang="es-MX" sz="2400" dirty="0" smtClean="0">
              <a:solidFill>
                <a:schemeClr val="tx1"/>
              </a:solidFill>
            </a:endParaRPr>
          </a:p>
          <a:p>
            <a:pPr algn="just"/>
            <a:endParaRPr lang="es-MX" sz="800" dirty="0" smtClean="0">
              <a:solidFill>
                <a:schemeClr val="tx1"/>
              </a:solidFill>
            </a:endParaRPr>
          </a:p>
          <a:p>
            <a:pPr lvl="0" algn="just">
              <a:buClr>
                <a:prstClr val="white"/>
              </a:buClr>
            </a:pPr>
            <a:endParaRPr lang="es-MX" sz="2400" dirty="0">
              <a:solidFill>
                <a:schemeClr val="tx1"/>
              </a:solidFill>
            </a:endParaRPr>
          </a:p>
          <a:p>
            <a:pPr algn="just"/>
            <a:endParaRPr lang="es-MX" dirty="0"/>
          </a:p>
        </p:txBody>
      </p:sp>
    </p:spTree>
    <p:extLst>
      <p:ext uri="{BB962C8B-B14F-4D97-AF65-F5344CB8AC3E}">
        <p14:creationId xmlns:p14="http://schemas.microsoft.com/office/powerpoint/2010/main" val="38878363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1238394" y="1233055"/>
            <a:ext cx="8736879" cy="5943600"/>
          </a:xfrm>
        </p:spPr>
        <p:txBody>
          <a:bodyPr>
            <a:normAutofit/>
          </a:bodyPr>
          <a:lstStyle/>
          <a:p>
            <a:pPr algn="just"/>
            <a:endParaRPr lang="es-MX" sz="2400" dirty="0">
              <a:solidFill>
                <a:schemeClr val="tx1"/>
              </a:solidFill>
            </a:endParaRPr>
          </a:p>
          <a:p>
            <a:pPr algn="just"/>
            <a:r>
              <a:rPr lang="es-MX" sz="2400" dirty="0">
                <a:solidFill>
                  <a:schemeClr val="tx1"/>
                </a:solidFill>
              </a:rPr>
              <a:t>Los criterios de acción se dividen en políticas y estrategias.  En un Plan las políticas y estrategias son los criterios globales de acción; en el nivel de los programas, son criterios específicos que orientan el cumplimiento del objetivo buscado. </a:t>
            </a:r>
          </a:p>
          <a:p>
            <a:pPr algn="just"/>
            <a:endParaRPr lang="es-MX" sz="2400" dirty="0">
              <a:solidFill>
                <a:schemeClr val="tx1"/>
              </a:solidFill>
            </a:endParaRPr>
          </a:p>
          <a:p>
            <a:pPr algn="just"/>
            <a:endParaRPr lang="es-MX" sz="2400" dirty="0" smtClean="0">
              <a:solidFill>
                <a:schemeClr val="tx1"/>
              </a:solidFill>
            </a:endParaRPr>
          </a:p>
          <a:p>
            <a:pPr algn="just"/>
            <a:endParaRPr lang="es-MX" sz="800" dirty="0" smtClean="0">
              <a:solidFill>
                <a:schemeClr val="tx1"/>
              </a:solidFill>
            </a:endParaRPr>
          </a:p>
          <a:p>
            <a:pPr lvl="0" algn="just">
              <a:buClr>
                <a:prstClr val="white"/>
              </a:buClr>
            </a:pPr>
            <a:endParaRPr lang="es-MX" sz="2400" dirty="0">
              <a:solidFill>
                <a:schemeClr val="tx1"/>
              </a:solidFill>
            </a:endParaRPr>
          </a:p>
          <a:p>
            <a:pPr algn="just"/>
            <a:endParaRPr lang="es-MX" dirty="0"/>
          </a:p>
        </p:txBody>
      </p:sp>
    </p:spTree>
    <p:extLst>
      <p:ext uri="{BB962C8B-B14F-4D97-AF65-F5344CB8AC3E}">
        <p14:creationId xmlns:p14="http://schemas.microsoft.com/office/powerpoint/2010/main" val="34342866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3" y="374073"/>
            <a:ext cx="9304914" cy="5620327"/>
          </a:xfrm>
        </p:spPr>
        <p:txBody>
          <a:bodyPr>
            <a:normAutofit/>
          </a:bodyPr>
          <a:lstStyle/>
          <a:p>
            <a:pPr lvl="0" algn="just">
              <a:buClr>
                <a:prstClr val="white"/>
              </a:buClr>
            </a:pPr>
            <a:r>
              <a:rPr lang="es-MX" sz="2400" b="1" dirty="0" smtClean="0">
                <a:solidFill>
                  <a:prstClr val="white"/>
                </a:solidFill>
              </a:rPr>
              <a:t>e) Políticas</a:t>
            </a:r>
          </a:p>
          <a:p>
            <a:pPr lvl="0" algn="just">
              <a:buClr>
                <a:prstClr val="white"/>
              </a:buClr>
            </a:pPr>
            <a:endParaRPr lang="es-MX" sz="2400" dirty="0">
              <a:solidFill>
                <a:prstClr val="white"/>
              </a:solidFill>
            </a:endParaRPr>
          </a:p>
          <a:p>
            <a:pPr lvl="0" algn="just">
              <a:buClr>
                <a:prstClr val="white"/>
              </a:buClr>
            </a:pPr>
            <a:r>
              <a:rPr lang="es-MX" sz="2400" dirty="0" smtClean="0">
                <a:solidFill>
                  <a:prstClr val="white"/>
                </a:solidFill>
              </a:rPr>
              <a:t>Son </a:t>
            </a:r>
            <a:r>
              <a:rPr lang="es-MX" sz="2400" dirty="0">
                <a:solidFill>
                  <a:prstClr val="white"/>
                </a:solidFill>
              </a:rPr>
              <a:t>líneas generales de acción acompañadas de una actitud básica que se asume como indispensable para realizar el Plan. Se inspiran en el Marco Doctrinal. Se elaboran teniendo en cuenta los valores que se deben impulsar o potenciar, y  que se manifiestan en actitudes del grupo. </a:t>
            </a:r>
            <a:endParaRPr lang="es-MX" sz="2400" dirty="0" smtClean="0">
              <a:solidFill>
                <a:prstClr val="white"/>
              </a:solidFill>
            </a:endParaRPr>
          </a:p>
          <a:p>
            <a:pPr lvl="0" algn="just">
              <a:buClr>
                <a:prstClr val="white"/>
              </a:buClr>
            </a:pPr>
            <a:endParaRPr lang="es-MX" sz="2400" dirty="0" smtClean="0">
              <a:solidFill>
                <a:prstClr val="white"/>
              </a:solidFill>
            </a:endParaRPr>
          </a:p>
          <a:p>
            <a:pPr lvl="0" algn="just">
              <a:buClr>
                <a:prstClr val="white"/>
              </a:buClr>
            </a:pPr>
            <a:r>
              <a:rPr lang="es-MX" sz="2400" dirty="0" smtClean="0">
                <a:solidFill>
                  <a:prstClr val="white"/>
                </a:solidFill>
              </a:rPr>
              <a:t>Para </a:t>
            </a:r>
            <a:r>
              <a:rPr lang="es-MX" sz="2400" dirty="0">
                <a:solidFill>
                  <a:prstClr val="white"/>
                </a:solidFill>
              </a:rPr>
              <a:t>cada objetivo, tanto el general como los específicos, se definen unas políticas con los valores que son claves para orientar la consecución del respectivo objetivo. Si el objetivo indica el resultado que se quiere y la razón o intención para lograrlo, las políticas apuntan al cómo hacerlo realidad. </a:t>
            </a:r>
          </a:p>
        </p:txBody>
      </p:sp>
    </p:spTree>
    <p:extLst>
      <p:ext uri="{BB962C8B-B14F-4D97-AF65-F5344CB8AC3E}">
        <p14:creationId xmlns:p14="http://schemas.microsoft.com/office/powerpoint/2010/main" val="21281122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3" y="374073"/>
            <a:ext cx="9900660" cy="5620327"/>
          </a:xfrm>
        </p:spPr>
        <p:txBody>
          <a:bodyPr>
            <a:normAutofit fontScale="85000" lnSpcReduction="20000"/>
          </a:bodyPr>
          <a:lstStyle/>
          <a:p>
            <a:pPr lvl="0" algn="just">
              <a:buClr>
                <a:prstClr val="white"/>
              </a:buClr>
            </a:pPr>
            <a:r>
              <a:rPr lang="es-MX" sz="2400" dirty="0" smtClean="0">
                <a:solidFill>
                  <a:prstClr val="white"/>
                </a:solidFill>
              </a:rPr>
              <a:t>Las </a:t>
            </a:r>
            <a:r>
              <a:rPr lang="es-MX" sz="2400" dirty="0">
                <a:solidFill>
                  <a:prstClr val="white"/>
                </a:solidFill>
              </a:rPr>
              <a:t>políticas pueden atender a diversos frentes. </a:t>
            </a:r>
            <a:r>
              <a:rPr lang="es-MX" sz="2400" dirty="0" smtClean="0">
                <a:solidFill>
                  <a:prstClr val="white"/>
                </a:solidFill>
              </a:rPr>
              <a:t>Unas </a:t>
            </a:r>
            <a:r>
              <a:rPr lang="es-MX" sz="2400" dirty="0">
                <a:solidFill>
                  <a:prstClr val="white"/>
                </a:solidFill>
              </a:rPr>
              <a:t>pueden ocuparse de aspectos sociales, teológicos o pastorales, otras de asuntos relacionados con el método de trabajo, otras apuntan a la forma de organización, al manejo de los recursos, a las relaciones con otros organismos sociales o pastorales. Pero en todas ellas hay factor común: </a:t>
            </a:r>
            <a:r>
              <a:rPr lang="es-MX" sz="2400" b="1" dirty="0">
                <a:solidFill>
                  <a:prstClr val="white"/>
                </a:solidFill>
              </a:rPr>
              <a:t>responden o encarnan un valor del Marco Doctrinal. </a:t>
            </a:r>
            <a:endParaRPr lang="es-MX" sz="2400" b="1" dirty="0" smtClean="0">
              <a:solidFill>
                <a:prstClr val="white"/>
              </a:solidFill>
            </a:endParaRPr>
          </a:p>
          <a:p>
            <a:pPr lvl="0" algn="just">
              <a:buClr>
                <a:prstClr val="white"/>
              </a:buClr>
            </a:pPr>
            <a:r>
              <a:rPr lang="es-MX" sz="2400" dirty="0" smtClean="0">
                <a:solidFill>
                  <a:prstClr val="white"/>
                </a:solidFill>
              </a:rPr>
              <a:t>Las </a:t>
            </a:r>
            <a:r>
              <a:rPr lang="es-MX" sz="2400" dirty="0">
                <a:solidFill>
                  <a:prstClr val="white"/>
                </a:solidFill>
              </a:rPr>
              <a:t>políticas se redactan empleando </a:t>
            </a:r>
            <a:r>
              <a:rPr lang="es-MX" sz="2400" b="1" dirty="0">
                <a:solidFill>
                  <a:prstClr val="white"/>
                </a:solidFill>
              </a:rPr>
              <a:t>un verbo en infinitivo, pero no expresan el “para que”.  </a:t>
            </a:r>
            <a:endParaRPr lang="es-MX" sz="2400" b="1" dirty="0" smtClean="0">
              <a:solidFill>
                <a:prstClr val="white"/>
              </a:solidFill>
            </a:endParaRPr>
          </a:p>
          <a:p>
            <a:pPr lvl="0" algn="just">
              <a:buClr>
                <a:prstClr val="white"/>
              </a:buClr>
            </a:pPr>
            <a:endParaRPr lang="es-MX" sz="2400" dirty="0">
              <a:solidFill>
                <a:prstClr val="white"/>
              </a:solidFill>
            </a:endParaRPr>
          </a:p>
          <a:p>
            <a:pPr lvl="0" algn="just">
              <a:buClr>
                <a:prstClr val="white"/>
              </a:buClr>
            </a:pPr>
            <a:r>
              <a:rPr lang="es-MX" sz="2400" dirty="0">
                <a:solidFill>
                  <a:prstClr val="white"/>
                </a:solidFill>
              </a:rPr>
              <a:t>Ejemplos de políticas: </a:t>
            </a:r>
          </a:p>
          <a:p>
            <a:pPr lvl="0" algn="just">
              <a:buClr>
                <a:prstClr val="white"/>
              </a:buClr>
            </a:pPr>
            <a:endParaRPr lang="es-MX" sz="2400" dirty="0">
              <a:solidFill>
                <a:prstClr val="white"/>
              </a:solidFill>
            </a:endParaRPr>
          </a:p>
          <a:p>
            <a:pPr lvl="0" algn="just">
              <a:buClr>
                <a:prstClr val="white"/>
              </a:buClr>
            </a:pPr>
            <a:r>
              <a:rPr lang="es-MX" sz="2400" dirty="0">
                <a:solidFill>
                  <a:prstClr val="white"/>
                </a:solidFill>
              </a:rPr>
              <a:t>De orden teológico: Vivir el compromiso bautismal.</a:t>
            </a:r>
          </a:p>
          <a:p>
            <a:pPr lvl="0" algn="just">
              <a:buClr>
                <a:prstClr val="white"/>
              </a:buClr>
            </a:pPr>
            <a:r>
              <a:rPr lang="es-MX" sz="2400" dirty="0">
                <a:solidFill>
                  <a:prstClr val="white"/>
                </a:solidFill>
              </a:rPr>
              <a:t>De orden pastoral: Impulsar la participación de todos los miembros de la comunidad.</a:t>
            </a:r>
          </a:p>
          <a:p>
            <a:pPr lvl="0" algn="just">
              <a:buClr>
                <a:prstClr val="white"/>
              </a:buClr>
            </a:pPr>
            <a:r>
              <a:rPr lang="es-MX" sz="2400" dirty="0">
                <a:solidFill>
                  <a:prstClr val="white"/>
                </a:solidFill>
              </a:rPr>
              <a:t>De orden social: Aprovechar los recursos de la propia comunidad.</a:t>
            </a:r>
          </a:p>
          <a:p>
            <a:pPr lvl="0" algn="just">
              <a:buClr>
                <a:prstClr val="white"/>
              </a:buClr>
            </a:pPr>
            <a:r>
              <a:rPr lang="es-MX" sz="2400" dirty="0">
                <a:solidFill>
                  <a:prstClr val="white"/>
                </a:solidFill>
              </a:rPr>
              <a:t>De orden metodológico: Potenciar las estructuras básicas</a:t>
            </a:r>
          </a:p>
          <a:p>
            <a:pPr lvl="0" algn="just">
              <a:buClr>
                <a:prstClr val="white"/>
              </a:buClr>
            </a:pPr>
            <a:r>
              <a:rPr lang="es-MX" sz="2400" dirty="0">
                <a:solidFill>
                  <a:prstClr val="white"/>
                </a:solidFill>
              </a:rPr>
              <a:t>De orden organizativo: Promover la formación desde los decanatos. </a:t>
            </a:r>
          </a:p>
          <a:p>
            <a:pPr lvl="0" algn="just">
              <a:buClr>
                <a:prstClr val="white"/>
              </a:buClr>
            </a:pPr>
            <a:endParaRPr lang="es-MX" sz="2400" dirty="0">
              <a:solidFill>
                <a:prstClr val="white"/>
              </a:solidFill>
            </a:endParaRPr>
          </a:p>
        </p:txBody>
      </p:sp>
    </p:spTree>
    <p:extLst>
      <p:ext uri="{BB962C8B-B14F-4D97-AF65-F5344CB8AC3E}">
        <p14:creationId xmlns:p14="http://schemas.microsoft.com/office/powerpoint/2010/main" val="3075367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850468" y="1129145"/>
            <a:ext cx="8534400" cy="3969327"/>
          </a:xfrm>
        </p:spPr>
        <p:txBody>
          <a:bodyPr>
            <a:normAutofit/>
          </a:bodyPr>
          <a:lstStyle/>
          <a:p>
            <a:pPr algn="ctr"/>
            <a:r>
              <a:rPr lang="es-MX" sz="2800" dirty="0">
                <a:solidFill>
                  <a:schemeClr val="tx1"/>
                </a:solidFill>
              </a:rPr>
              <a:t>Algunos verbos para las políticas: </a:t>
            </a:r>
            <a:endParaRPr lang="es-MX" sz="2800" dirty="0" smtClean="0">
              <a:solidFill>
                <a:schemeClr val="tx1"/>
              </a:solidFill>
            </a:endParaRPr>
          </a:p>
          <a:p>
            <a:pPr algn="ctr"/>
            <a:r>
              <a:rPr lang="es-MX" sz="2800" dirty="0" smtClean="0">
                <a:solidFill>
                  <a:schemeClr val="tx1"/>
                </a:solidFill>
              </a:rPr>
              <a:t>Anunciar</a:t>
            </a:r>
            <a:r>
              <a:rPr lang="es-MX" sz="2800" dirty="0">
                <a:solidFill>
                  <a:schemeClr val="tx1"/>
                </a:solidFill>
              </a:rPr>
              <a:t>, Garantizar, Preferir, Apoyar, Impulsar, Profundizar, Buscar, Insertar, Promover, Celebrar, Liberar, Rescatar, Decidir, Luchar, Restituir, Defender, Manifestar, Sanar, Descubrir, Motivar, Servir, Discernir, Movilizar, Simpatizar, Estimular, Objetar, Transmitir, Facilitar, Ofrendar, Unificar, Fortalecer, Participar, Vivenciar…</a:t>
            </a:r>
          </a:p>
        </p:txBody>
      </p:sp>
    </p:spTree>
    <p:extLst>
      <p:ext uri="{BB962C8B-B14F-4D97-AF65-F5344CB8AC3E}">
        <p14:creationId xmlns:p14="http://schemas.microsoft.com/office/powerpoint/2010/main" val="8774975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947447" y="623455"/>
            <a:ext cx="9568153" cy="5583382"/>
          </a:xfrm>
        </p:spPr>
        <p:txBody>
          <a:bodyPr>
            <a:normAutofit fontScale="77500" lnSpcReduction="20000"/>
          </a:bodyPr>
          <a:lstStyle/>
          <a:p>
            <a:pPr algn="just"/>
            <a:endParaRPr lang="es-MX" dirty="0"/>
          </a:p>
          <a:p>
            <a:pPr algn="just"/>
            <a:r>
              <a:rPr lang="es-MX" sz="2800" dirty="0" smtClean="0">
                <a:solidFill>
                  <a:schemeClr val="tx1"/>
                </a:solidFill>
              </a:rPr>
              <a:t>f) E</a:t>
            </a:r>
            <a:r>
              <a:rPr lang="es-MX" sz="2800" b="1" dirty="0" smtClean="0">
                <a:solidFill>
                  <a:schemeClr val="tx1"/>
                </a:solidFill>
              </a:rPr>
              <a:t>strategias</a:t>
            </a:r>
            <a:r>
              <a:rPr lang="es-MX" sz="2800" dirty="0" smtClean="0">
                <a:solidFill>
                  <a:schemeClr val="tx1"/>
                </a:solidFill>
              </a:rPr>
              <a:t> </a:t>
            </a:r>
          </a:p>
          <a:p>
            <a:pPr algn="just"/>
            <a:endParaRPr lang="es-MX" sz="2800" dirty="0">
              <a:solidFill>
                <a:schemeClr val="tx1"/>
              </a:solidFill>
            </a:endParaRPr>
          </a:p>
          <a:p>
            <a:pPr algn="just"/>
            <a:r>
              <a:rPr lang="es-MX" sz="2800" dirty="0">
                <a:solidFill>
                  <a:schemeClr val="tx1"/>
                </a:solidFill>
              </a:rPr>
              <a:t>Son un modo, manera o forma de acción que se asume y promueve para concretar o apoyar una determinada política. Se inspira particularmente en el marco de la realidad. </a:t>
            </a:r>
            <a:endParaRPr lang="es-MX" sz="2800" dirty="0" smtClean="0">
              <a:solidFill>
                <a:schemeClr val="tx1"/>
              </a:solidFill>
            </a:endParaRPr>
          </a:p>
          <a:p>
            <a:pPr algn="just"/>
            <a:r>
              <a:rPr lang="es-MX" sz="2800" dirty="0" smtClean="0">
                <a:solidFill>
                  <a:schemeClr val="tx1"/>
                </a:solidFill>
              </a:rPr>
              <a:t>Las </a:t>
            </a:r>
            <a:r>
              <a:rPr lang="es-MX" sz="2800" dirty="0">
                <a:solidFill>
                  <a:schemeClr val="tx1"/>
                </a:solidFill>
              </a:rPr>
              <a:t>estrategias se elaboran teniendo en cuenta la situación concreta del sitio donde se trabaja, sus posibilidades y recursos, la oportunidad o conveniencia. </a:t>
            </a:r>
            <a:endParaRPr lang="es-MX" sz="2800" dirty="0" smtClean="0">
              <a:solidFill>
                <a:schemeClr val="tx1"/>
              </a:solidFill>
            </a:endParaRPr>
          </a:p>
          <a:p>
            <a:pPr algn="just"/>
            <a:r>
              <a:rPr lang="es-MX" sz="2800" b="1" dirty="0" smtClean="0">
                <a:solidFill>
                  <a:schemeClr val="tx1"/>
                </a:solidFill>
              </a:rPr>
              <a:t>Representan </a:t>
            </a:r>
            <a:r>
              <a:rPr lang="es-MX" sz="2800" b="1" dirty="0">
                <a:solidFill>
                  <a:schemeClr val="tx1"/>
                </a:solidFill>
              </a:rPr>
              <a:t>las alternativas prácticas de las políticas, que luego van a ser asumidas en las sucesivas programaciones. De la estrategia nace una programación.  </a:t>
            </a:r>
            <a:endParaRPr lang="es-MX" sz="2800" b="1" dirty="0" smtClean="0">
              <a:solidFill>
                <a:schemeClr val="tx1"/>
              </a:solidFill>
            </a:endParaRPr>
          </a:p>
          <a:p>
            <a:pPr algn="just"/>
            <a:r>
              <a:rPr lang="es-MX" sz="2800" b="1" dirty="0" smtClean="0">
                <a:solidFill>
                  <a:schemeClr val="tx1"/>
                </a:solidFill>
              </a:rPr>
              <a:t>A cada estrategia pueden corresponder una o más actividades en la programación.  </a:t>
            </a:r>
          </a:p>
          <a:p>
            <a:pPr algn="just"/>
            <a:r>
              <a:rPr lang="es-MX" sz="2800" dirty="0" smtClean="0">
                <a:solidFill>
                  <a:schemeClr val="tx1"/>
                </a:solidFill>
              </a:rPr>
              <a:t>Las estrategias se redactan empleando </a:t>
            </a:r>
            <a:r>
              <a:rPr lang="es-MX" sz="2800" b="1" dirty="0" smtClean="0">
                <a:solidFill>
                  <a:schemeClr val="tx1"/>
                </a:solidFill>
              </a:rPr>
              <a:t>un verbo en gerundio</a:t>
            </a:r>
            <a:r>
              <a:rPr lang="es-MX" sz="2800" dirty="0" smtClean="0">
                <a:solidFill>
                  <a:schemeClr val="tx1"/>
                </a:solidFill>
              </a:rPr>
              <a:t>, y colocándolas frente a su correspondiente política. </a:t>
            </a:r>
          </a:p>
          <a:p>
            <a:endParaRPr lang="es-MX" dirty="0"/>
          </a:p>
        </p:txBody>
      </p:sp>
    </p:spTree>
    <p:extLst>
      <p:ext uri="{BB962C8B-B14F-4D97-AF65-F5344CB8AC3E}">
        <p14:creationId xmlns:p14="http://schemas.microsoft.com/office/powerpoint/2010/main" val="5380292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1293973775"/>
              </p:ext>
            </p:extLst>
          </p:nvPr>
        </p:nvGraphicFramePr>
        <p:xfrm>
          <a:off x="942107" y="1288470"/>
          <a:ext cx="9767457" cy="3951621"/>
        </p:xfrm>
        <a:graphic>
          <a:graphicData uri="http://schemas.openxmlformats.org/drawingml/2006/table">
            <a:tbl>
              <a:tblPr firstRow="1" firstCol="1" bandRow="1"/>
              <a:tblGrid>
                <a:gridCol w="4795723"/>
                <a:gridCol w="4971734"/>
              </a:tblGrid>
              <a:tr h="969821">
                <a:tc>
                  <a:txBody>
                    <a:bodyPr/>
                    <a:lstStyle/>
                    <a:p>
                      <a:pPr algn="ctr">
                        <a:lnSpc>
                          <a:spcPct val="107000"/>
                        </a:lnSpc>
                        <a:spcAft>
                          <a:spcPts val="0"/>
                        </a:spcAft>
                      </a:pPr>
                      <a:r>
                        <a:rPr lang="es-MX" sz="2800" dirty="0">
                          <a:effectLst/>
                          <a:latin typeface="Times New Roman" panose="02020603050405020304" pitchFamily="18" charset="0"/>
                          <a:ea typeface="Calibri" panose="020F0502020204030204" pitchFamily="34" charset="0"/>
                          <a:cs typeface="Times New Roman" panose="02020603050405020304" pitchFamily="18" charset="0"/>
                        </a:rPr>
                        <a:t>Política</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2800" dirty="0">
                          <a:effectLst/>
                          <a:latin typeface="Times New Roman" panose="02020603050405020304" pitchFamily="18" charset="0"/>
                          <a:ea typeface="Calibri" panose="020F0502020204030204" pitchFamily="34" charset="0"/>
                          <a:cs typeface="Times New Roman" panose="02020603050405020304" pitchFamily="18" charset="0"/>
                        </a:rPr>
                        <a:t>Estrategias</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800">
                <a:tc>
                  <a:txBody>
                    <a:bodyPr/>
                    <a:lstStyle/>
                    <a:p>
                      <a:pPr algn="just">
                        <a:lnSpc>
                          <a:spcPct val="107000"/>
                        </a:lnSpc>
                        <a:spcAft>
                          <a:spcPts val="0"/>
                        </a:spcAft>
                      </a:pPr>
                      <a:r>
                        <a:rPr lang="es-MX" sz="2800">
                          <a:effectLst/>
                          <a:latin typeface="Times New Roman" panose="02020603050405020304" pitchFamily="18" charset="0"/>
                          <a:ea typeface="Calibri" panose="020F0502020204030204" pitchFamily="34" charset="0"/>
                          <a:cs typeface="Times New Roman" panose="02020603050405020304" pitchFamily="18" charset="0"/>
                        </a:rPr>
                        <a:t>Impulsar la participación de todos los miembros de la comunidad</a:t>
                      </a:r>
                      <a:endParaRPr lang="es-MX"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s-MX" sz="2800" dirty="0">
                          <a:effectLst/>
                          <a:latin typeface="Times New Roman" panose="02020603050405020304" pitchFamily="18" charset="0"/>
                          <a:ea typeface="Calibri" panose="020F0502020204030204" pitchFamily="34" charset="0"/>
                          <a:cs typeface="Times New Roman" panose="02020603050405020304" pitchFamily="18" charset="0"/>
                        </a:rPr>
                        <a:t>- Informando por medio de un boletín.</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MX" sz="2800" dirty="0">
                          <a:effectLst/>
                          <a:latin typeface="Times New Roman" panose="02020603050405020304" pitchFamily="18" charset="0"/>
                          <a:ea typeface="Calibri" panose="020F0502020204030204" pitchFamily="34" charset="0"/>
                          <a:cs typeface="Times New Roman" panose="02020603050405020304" pitchFamily="18" charset="0"/>
                        </a:rPr>
                        <a:t>- Consultando las decisiones más importantes.</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MX" sz="2800" dirty="0">
                          <a:effectLst/>
                          <a:latin typeface="Times New Roman" panose="02020603050405020304" pitchFamily="18" charset="0"/>
                          <a:ea typeface="Calibri" panose="020F0502020204030204" pitchFamily="34" charset="0"/>
                          <a:cs typeface="Times New Roman" panose="02020603050405020304" pitchFamily="18" charset="0"/>
                        </a:rPr>
                        <a:t>- Delegando responsabilidades gradualmente.</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397598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2" y="928255"/>
            <a:ext cx="9775969" cy="5066145"/>
          </a:xfrm>
        </p:spPr>
        <p:txBody>
          <a:bodyPr>
            <a:normAutofit/>
          </a:bodyPr>
          <a:lstStyle/>
          <a:p>
            <a:r>
              <a:rPr lang="es-MX" sz="2400" dirty="0" smtClean="0">
                <a:solidFill>
                  <a:schemeClr val="tx1"/>
                </a:solidFill>
              </a:rPr>
              <a:t>Curso </a:t>
            </a:r>
            <a:r>
              <a:rPr lang="es-MX" sz="2400" dirty="0">
                <a:solidFill>
                  <a:schemeClr val="tx1"/>
                </a:solidFill>
              </a:rPr>
              <a:t>de acción pastoral.  </a:t>
            </a:r>
          </a:p>
          <a:p>
            <a:endParaRPr lang="es-MX" sz="2400" dirty="0">
              <a:solidFill>
                <a:schemeClr val="tx1"/>
              </a:solidFill>
            </a:endParaRPr>
          </a:p>
          <a:p>
            <a:r>
              <a:rPr lang="es-MX" sz="2400" dirty="0">
                <a:solidFill>
                  <a:schemeClr val="tx1"/>
                </a:solidFill>
              </a:rPr>
              <a:t>Es la representación gráfica de los pasos del proceso diocesano de planificación pastoral que se seguirán para pasar de la situación actual a una situación deseada en un tiempo determinado.  </a:t>
            </a:r>
            <a:endParaRPr lang="es-MX" sz="2400" dirty="0" smtClean="0">
              <a:solidFill>
                <a:schemeClr val="tx1"/>
              </a:solidFill>
            </a:endParaRPr>
          </a:p>
          <a:p>
            <a:r>
              <a:rPr lang="es-MX" sz="2400" dirty="0" smtClean="0">
                <a:solidFill>
                  <a:schemeClr val="tx1"/>
                </a:solidFill>
              </a:rPr>
              <a:t>Muestra </a:t>
            </a:r>
            <a:r>
              <a:rPr lang="es-MX" sz="2400" dirty="0">
                <a:solidFill>
                  <a:schemeClr val="tx1"/>
                </a:solidFill>
              </a:rPr>
              <a:t>cambios progresivos que llevarán al cambio propuesto como ideal. </a:t>
            </a:r>
            <a:endParaRPr lang="es-MX" sz="2400" dirty="0" smtClean="0">
              <a:solidFill>
                <a:schemeClr val="tx1"/>
              </a:solidFill>
            </a:endParaRPr>
          </a:p>
          <a:p>
            <a:r>
              <a:rPr lang="es-MX" sz="2400" dirty="0" smtClean="0">
                <a:solidFill>
                  <a:schemeClr val="tx1"/>
                </a:solidFill>
              </a:rPr>
              <a:t>Es </a:t>
            </a:r>
            <a:r>
              <a:rPr lang="es-MX" sz="2400" dirty="0">
                <a:solidFill>
                  <a:schemeClr val="tx1"/>
                </a:solidFill>
              </a:rPr>
              <a:t>un conjunto de acciones lógicamente encadenadas para lograr el objetivo propuesto. Es una red de metas o resultados parciales. </a:t>
            </a:r>
          </a:p>
        </p:txBody>
      </p:sp>
    </p:spTree>
    <p:extLst>
      <p:ext uri="{BB962C8B-B14F-4D97-AF65-F5344CB8AC3E}">
        <p14:creationId xmlns:p14="http://schemas.microsoft.com/office/powerpoint/2010/main" val="13839820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2" y="1094509"/>
            <a:ext cx="8958551" cy="4899891"/>
          </a:xfrm>
        </p:spPr>
        <p:txBody>
          <a:bodyPr>
            <a:normAutofit/>
          </a:bodyPr>
          <a:lstStyle/>
          <a:p>
            <a:pPr algn="just"/>
            <a:r>
              <a:rPr lang="es-MX" sz="2400" dirty="0">
                <a:solidFill>
                  <a:schemeClr val="tx1"/>
                </a:solidFill>
              </a:rPr>
              <a:t>El curso de acción permite ubicarse en el desarrollo del proceso, saber qué pasos o resultados han de conseguirse y en qué orden o secuencia.  </a:t>
            </a:r>
            <a:endParaRPr lang="es-MX" sz="2400" dirty="0" smtClean="0">
              <a:solidFill>
                <a:schemeClr val="tx1"/>
              </a:solidFill>
            </a:endParaRPr>
          </a:p>
          <a:p>
            <a:pPr algn="just"/>
            <a:r>
              <a:rPr lang="es-MX" sz="2400" dirty="0" smtClean="0">
                <a:solidFill>
                  <a:schemeClr val="tx1"/>
                </a:solidFill>
              </a:rPr>
              <a:t>Una </a:t>
            </a:r>
            <a:r>
              <a:rPr lang="es-MX" sz="2400" dirty="0">
                <a:solidFill>
                  <a:schemeClr val="tx1"/>
                </a:solidFill>
              </a:rPr>
              <a:t>vez corregido y aprobado el curso de acción se procede a la redacción del programa, que tiene una duración de un año.  </a:t>
            </a:r>
          </a:p>
          <a:p>
            <a:pPr algn="just"/>
            <a:r>
              <a:rPr lang="es-MX" sz="2400" dirty="0">
                <a:solidFill>
                  <a:schemeClr val="tx1"/>
                </a:solidFill>
              </a:rPr>
              <a:t>Contiene la Mística que inspira el Plan, el nombre de cada Año pastoral, lo que se trabajará en cada dimensión (Integración y Organización, Formación y Capacitación, Espiritualidad y Misión) y el Fruto esperado de cada Año pastoral.</a:t>
            </a:r>
          </a:p>
          <a:p>
            <a:endParaRPr lang="es-MX" dirty="0"/>
          </a:p>
          <a:p>
            <a:endParaRPr lang="es-MX" dirty="0"/>
          </a:p>
        </p:txBody>
      </p:sp>
    </p:spTree>
    <p:extLst>
      <p:ext uri="{BB962C8B-B14F-4D97-AF65-F5344CB8AC3E}">
        <p14:creationId xmlns:p14="http://schemas.microsoft.com/office/powerpoint/2010/main" val="29927613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2" y="609599"/>
            <a:ext cx="9817534" cy="5555673"/>
          </a:xfrm>
        </p:spPr>
        <p:txBody>
          <a:bodyPr>
            <a:normAutofit/>
          </a:bodyPr>
          <a:lstStyle/>
          <a:p>
            <a:pPr algn="just"/>
            <a:r>
              <a:rPr lang="es-MX" sz="2800" b="1" dirty="0" smtClean="0">
                <a:solidFill>
                  <a:schemeClr val="tx1"/>
                </a:solidFill>
              </a:rPr>
              <a:t>La programación</a:t>
            </a:r>
            <a:endParaRPr lang="es-MX" sz="2800" dirty="0" smtClean="0">
              <a:solidFill>
                <a:schemeClr val="tx1"/>
              </a:solidFill>
            </a:endParaRPr>
          </a:p>
          <a:p>
            <a:pPr algn="just"/>
            <a:r>
              <a:rPr lang="es-MX" dirty="0">
                <a:solidFill>
                  <a:schemeClr val="tx1"/>
                </a:solidFill>
              </a:rPr>
              <a:t>El pronóstico aterriza a través de la programación pastoral, que se compone de programas. La programación es un conjunto orgánico de metas y de actividades, que se elabora a partir de un objetivo específico, para un período determinado, especificando responsables de cada actividad, fecha, lugar y recursos. </a:t>
            </a:r>
            <a:endParaRPr lang="es-MX" dirty="0" smtClean="0">
              <a:solidFill>
                <a:schemeClr val="tx1"/>
              </a:solidFill>
            </a:endParaRPr>
          </a:p>
          <a:p>
            <a:pPr algn="just"/>
            <a:r>
              <a:rPr lang="es-MX" dirty="0" smtClean="0">
                <a:solidFill>
                  <a:schemeClr val="tx1"/>
                </a:solidFill>
              </a:rPr>
              <a:t>La </a:t>
            </a:r>
            <a:r>
              <a:rPr lang="es-MX" dirty="0">
                <a:solidFill>
                  <a:schemeClr val="tx1"/>
                </a:solidFill>
              </a:rPr>
              <a:t>programación se concluye con la distribución de actividades en tiempo, elaborándose el cronograma. Éste, es el que irá sincronizando las acciones previstas en el Plan, teniendo presente los planes específicos y otros niveles  eclesiales. Con la programación se aplican las políticas y las estrategias, y así se pueden organizar las actividades pastorales por un año. </a:t>
            </a:r>
          </a:p>
        </p:txBody>
      </p:sp>
    </p:spTree>
    <p:extLst>
      <p:ext uri="{BB962C8B-B14F-4D97-AF65-F5344CB8AC3E}">
        <p14:creationId xmlns:p14="http://schemas.microsoft.com/office/powerpoint/2010/main" val="21724533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2" y="1648691"/>
            <a:ext cx="10191605" cy="4345709"/>
          </a:xfrm>
        </p:spPr>
        <p:txBody>
          <a:bodyPr>
            <a:normAutofit/>
          </a:bodyPr>
          <a:lstStyle/>
          <a:p>
            <a:pPr algn="just"/>
            <a:r>
              <a:rPr lang="es-MX" dirty="0">
                <a:solidFill>
                  <a:schemeClr val="tx1"/>
                </a:solidFill>
              </a:rPr>
              <a:t>El riesgo es tener una programación que sea un conjunto de actividades sueltas, sin coordinación, que demandan mucho trabajo y dedicación, que ocupan la mayor parte del tiempo y que mantienen ocupada a la gente por períodos más menos largos de tiempo pero sin procesos. Por eso, lo que se pretende en la programación es un cambio en la manera de pensar y actuar pastoral: pasar de una pastoral de actividades a una pastoral de procesos. Un proceso es un conjunto de acciones coordinadas lógicamente para que produzcan un determinado cambio en la realidad. Estos cambios no se logran de un momento a otro, requieren un período de tiempo más o menos largo, de acuerdo con el tipo de cambio que se quiere lograr. No es lo mismo modificar el horario de atención al público, que el estilo como se le atiende. Un proceso puede por tanto requerir un tiempo corto o un tiempo largo. </a:t>
            </a:r>
          </a:p>
        </p:txBody>
      </p:sp>
    </p:spTree>
    <p:extLst>
      <p:ext uri="{BB962C8B-B14F-4D97-AF65-F5344CB8AC3E}">
        <p14:creationId xmlns:p14="http://schemas.microsoft.com/office/powerpoint/2010/main" val="37556577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3" y="1911927"/>
            <a:ext cx="10205460" cy="4082473"/>
          </a:xfrm>
        </p:spPr>
        <p:txBody>
          <a:bodyPr>
            <a:normAutofit/>
          </a:bodyPr>
          <a:lstStyle/>
          <a:p>
            <a:pPr algn="just"/>
            <a:r>
              <a:rPr lang="es-MX" dirty="0">
                <a:solidFill>
                  <a:schemeClr val="tx1"/>
                </a:solidFill>
              </a:rPr>
              <a:t>La programación, en sentido estricto, permite organizar, orientar y proyectar las actividades pastorales por un año; pero en un sentido más amplio ha de considerar los pasos necesarios para lograr el cambio y de acuerdo al tiempo necesario para lograr cada resultado parcial, establecer el tiempo total del proceso. Una programación eficiente procura desencadenar procesos y evita acumular acciones dispersas, aisladas. Los procesos suponen el desarrollo de la acción de respuesta a una necesidad, de manera gradual progresiva, con la posibilidad de efectuar los ajustes necesarios para conseguir el fin propuesto. </a:t>
            </a:r>
          </a:p>
          <a:p>
            <a:pPr algn="just"/>
            <a:endParaRPr lang="es-MX" dirty="0">
              <a:solidFill>
                <a:schemeClr val="tx1"/>
              </a:solidFill>
            </a:endParaRPr>
          </a:p>
          <a:p>
            <a:pPr algn="just"/>
            <a:r>
              <a:rPr lang="es-MX" dirty="0">
                <a:solidFill>
                  <a:schemeClr val="tx1"/>
                </a:solidFill>
              </a:rPr>
              <a:t>Las Comisiones Diocesanas de Pastoral, las pastorales decanales y las Parroquias no hacen un Plan propio, sino programas pastorales para aplicar el Plan Diocesano de Pastoral, por lo que las pastorales decanales y parroquiales no crean sus objetivos específicos sino que los toman del Plan Diocesano de Pastoral. </a:t>
            </a:r>
          </a:p>
          <a:p>
            <a:endParaRPr lang="es-MX" dirty="0"/>
          </a:p>
        </p:txBody>
      </p:sp>
    </p:spTree>
    <p:extLst>
      <p:ext uri="{BB962C8B-B14F-4D97-AF65-F5344CB8AC3E}">
        <p14:creationId xmlns:p14="http://schemas.microsoft.com/office/powerpoint/2010/main" val="33404373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933593" y="554182"/>
            <a:ext cx="10053061" cy="1219200"/>
          </a:xfrm>
        </p:spPr>
        <p:txBody>
          <a:bodyPr>
            <a:normAutofit fontScale="92500" lnSpcReduction="10000"/>
          </a:bodyPr>
          <a:lstStyle/>
          <a:p>
            <a:r>
              <a:rPr lang="es-MX" dirty="0">
                <a:solidFill>
                  <a:schemeClr val="tx1"/>
                </a:solidFill>
              </a:rPr>
              <a:t>Esquema modelo para una </a:t>
            </a:r>
            <a:r>
              <a:rPr lang="es-MX" dirty="0" smtClean="0">
                <a:solidFill>
                  <a:schemeClr val="tx1"/>
                </a:solidFill>
              </a:rPr>
              <a:t>programación</a:t>
            </a:r>
            <a:endParaRPr lang="es-MX" dirty="0">
              <a:solidFill>
                <a:schemeClr val="tx1"/>
              </a:solidFill>
            </a:endParaRPr>
          </a:p>
          <a:p>
            <a:r>
              <a:rPr lang="es-MX" dirty="0">
                <a:solidFill>
                  <a:schemeClr val="tx1"/>
                </a:solidFill>
              </a:rPr>
              <a:t>Pastoral: </a:t>
            </a:r>
            <a:r>
              <a:rPr lang="es-MX" dirty="0" smtClean="0">
                <a:solidFill>
                  <a:schemeClr val="tx1"/>
                </a:solidFill>
              </a:rPr>
              <a:t>______________________________________________</a:t>
            </a:r>
            <a:endParaRPr lang="es-MX" dirty="0">
              <a:solidFill>
                <a:schemeClr val="tx1"/>
              </a:solidFill>
            </a:endParaRPr>
          </a:p>
          <a:p>
            <a:r>
              <a:rPr lang="es-MX" dirty="0" smtClean="0">
                <a:solidFill>
                  <a:schemeClr val="tx1"/>
                </a:solidFill>
              </a:rPr>
              <a:t>Objetivo específico______________________________________</a:t>
            </a:r>
            <a:endParaRPr lang="es-MX" dirty="0">
              <a:solidFill>
                <a:schemeClr val="tx1"/>
              </a:solidFill>
            </a:endParaRPr>
          </a:p>
          <a:p>
            <a:endParaRPr lang="es-MX" dirty="0">
              <a:solidFill>
                <a:schemeClr val="tx1"/>
              </a:solidFill>
            </a:endParaRPr>
          </a:p>
        </p:txBody>
      </p:sp>
      <p:graphicFrame>
        <p:nvGraphicFramePr>
          <p:cNvPr id="4" name="Tabla 3"/>
          <p:cNvGraphicFramePr>
            <a:graphicFrameLocks noGrp="1"/>
          </p:cNvGraphicFramePr>
          <p:nvPr>
            <p:extLst>
              <p:ext uri="{D42A27DB-BD31-4B8C-83A1-F6EECF244321}">
                <p14:modId xmlns:p14="http://schemas.microsoft.com/office/powerpoint/2010/main" val="3247175933"/>
              </p:ext>
            </p:extLst>
          </p:nvPr>
        </p:nvGraphicFramePr>
        <p:xfrm>
          <a:off x="933593" y="1971382"/>
          <a:ext cx="10155382" cy="3947379"/>
        </p:xfrm>
        <a:graphic>
          <a:graphicData uri="http://schemas.openxmlformats.org/drawingml/2006/table">
            <a:tbl>
              <a:tblPr firstRow="1" firstCol="1" lastRow="1" lastCol="1" bandRow="1" bandCol="1"/>
              <a:tblGrid>
                <a:gridCol w="1692228"/>
                <a:gridCol w="1692228"/>
                <a:gridCol w="1692228"/>
                <a:gridCol w="1692228"/>
                <a:gridCol w="1693235"/>
                <a:gridCol w="1693235"/>
              </a:tblGrid>
              <a:tr h="200931">
                <a:tc>
                  <a:txBody>
                    <a:bodyPr/>
                    <a:lstStyle/>
                    <a:p>
                      <a:pPr algn="ctr">
                        <a:lnSpc>
                          <a:spcPct val="115000"/>
                        </a:lnSpc>
                        <a:spcAft>
                          <a:spcPts val="0"/>
                        </a:spcAft>
                      </a:pPr>
                      <a:r>
                        <a:rPr lang="es-ES_tradnl" sz="1400" b="1" dirty="0">
                          <a:effectLst/>
                          <a:latin typeface="Times New Roman" panose="02020603050405020304" pitchFamily="18" charset="0"/>
                          <a:ea typeface="Times New Roman" panose="02020603050405020304" pitchFamily="18" charset="0"/>
                          <a:cs typeface="Times New Roman" panose="02020603050405020304" pitchFamily="18" charset="0"/>
                        </a:rPr>
                        <a:t>Metas</a:t>
                      </a:r>
                      <a:endParaRPr lang="es-MX"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_tradnl" sz="1400" b="1" dirty="0">
                          <a:effectLst/>
                          <a:latin typeface="Times New Roman" panose="02020603050405020304" pitchFamily="18" charset="0"/>
                          <a:ea typeface="Times New Roman" panose="02020603050405020304" pitchFamily="18" charset="0"/>
                          <a:cs typeface="Times New Roman" panose="02020603050405020304" pitchFamily="18" charset="0"/>
                        </a:rPr>
                        <a:t>Actividades</a:t>
                      </a:r>
                      <a:endParaRPr lang="es-MX"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_tradnl" sz="1400" b="1" dirty="0">
                          <a:effectLst/>
                          <a:latin typeface="Times New Roman" panose="02020603050405020304" pitchFamily="18" charset="0"/>
                          <a:ea typeface="Times New Roman" panose="02020603050405020304" pitchFamily="18" charset="0"/>
                          <a:cs typeface="Times New Roman" panose="02020603050405020304" pitchFamily="18" charset="0"/>
                        </a:rPr>
                        <a:t>Responsables</a:t>
                      </a:r>
                      <a:endParaRPr lang="es-MX"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_tradnl" sz="1400" b="1" dirty="0">
                          <a:effectLst/>
                          <a:latin typeface="Times New Roman" panose="02020603050405020304" pitchFamily="18" charset="0"/>
                          <a:ea typeface="Times New Roman" panose="02020603050405020304" pitchFamily="18" charset="0"/>
                          <a:cs typeface="Times New Roman" panose="02020603050405020304" pitchFamily="18" charset="0"/>
                        </a:rPr>
                        <a:t>Lugar</a:t>
                      </a:r>
                      <a:endParaRPr lang="es-MX"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_tradnl" sz="1400" b="1" dirty="0">
                          <a:effectLst/>
                          <a:latin typeface="Times New Roman" panose="02020603050405020304" pitchFamily="18" charset="0"/>
                          <a:ea typeface="Times New Roman" panose="02020603050405020304" pitchFamily="18" charset="0"/>
                          <a:cs typeface="Times New Roman" panose="02020603050405020304" pitchFamily="18" charset="0"/>
                        </a:rPr>
                        <a:t>Fecha</a:t>
                      </a:r>
                      <a:endParaRPr lang="es-MX"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_tradnl" sz="1400" b="1" dirty="0">
                          <a:effectLst/>
                          <a:latin typeface="Times New Roman" panose="02020603050405020304" pitchFamily="18" charset="0"/>
                          <a:ea typeface="Times New Roman" panose="02020603050405020304" pitchFamily="18" charset="0"/>
                          <a:cs typeface="Times New Roman" panose="02020603050405020304" pitchFamily="18" charset="0"/>
                        </a:rPr>
                        <a:t>Recursos</a:t>
                      </a:r>
                      <a:endParaRPr lang="es-MX"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2015">
                <a:tc>
                  <a:txBody>
                    <a:bodyPr/>
                    <a:lstStyle/>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_trad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5995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1" y="623455"/>
            <a:ext cx="11189134" cy="5370945"/>
          </a:xfrm>
        </p:spPr>
        <p:txBody>
          <a:bodyPr>
            <a:noAutofit/>
          </a:bodyPr>
          <a:lstStyle/>
          <a:p>
            <a:pPr algn="just"/>
            <a:r>
              <a:rPr lang="es-MX" sz="2400" dirty="0" smtClean="0">
                <a:solidFill>
                  <a:schemeClr val="tx1"/>
                </a:solidFill>
              </a:rPr>
              <a:t>a) Las </a:t>
            </a:r>
            <a:r>
              <a:rPr lang="es-MX" sz="2400" b="1" dirty="0">
                <a:solidFill>
                  <a:schemeClr val="tx1"/>
                </a:solidFill>
              </a:rPr>
              <a:t>metas</a:t>
            </a:r>
            <a:r>
              <a:rPr lang="es-MX" sz="2400" dirty="0">
                <a:solidFill>
                  <a:schemeClr val="tx1"/>
                </a:solidFill>
              </a:rPr>
              <a:t> son el objetivo inmediato o una de las partes en que se divide </a:t>
            </a:r>
            <a:r>
              <a:rPr lang="es-MX" sz="2400" dirty="0" smtClean="0">
                <a:solidFill>
                  <a:schemeClr val="tx1"/>
                </a:solidFill>
              </a:rPr>
              <a:t>cada objetivo </a:t>
            </a:r>
            <a:r>
              <a:rPr lang="es-MX" sz="2400" dirty="0">
                <a:solidFill>
                  <a:schemeClr val="tx1"/>
                </a:solidFill>
              </a:rPr>
              <a:t>específico para que llegue a ser operativo. La meta debe ser concreta y </a:t>
            </a:r>
            <a:r>
              <a:rPr lang="es-MX" sz="2400" dirty="0" smtClean="0">
                <a:solidFill>
                  <a:schemeClr val="tx1"/>
                </a:solidFill>
              </a:rPr>
              <a:t>mesurable.  Al </a:t>
            </a:r>
            <a:r>
              <a:rPr lang="es-MX" sz="2400" dirty="0">
                <a:solidFill>
                  <a:schemeClr val="tx1"/>
                </a:solidFill>
              </a:rPr>
              <a:t>redactarla, se anota el evento o suceso final, </a:t>
            </a:r>
            <a:r>
              <a:rPr lang="es-MX" sz="2400" b="1" dirty="0">
                <a:solidFill>
                  <a:schemeClr val="tx1"/>
                </a:solidFill>
              </a:rPr>
              <a:t>señalado claramente el resultado que se </a:t>
            </a:r>
            <a:r>
              <a:rPr lang="es-MX" sz="2400" b="1" dirty="0" smtClean="0">
                <a:solidFill>
                  <a:schemeClr val="tx1"/>
                </a:solidFill>
              </a:rPr>
              <a:t>espera alcanzar</a:t>
            </a:r>
            <a:r>
              <a:rPr lang="es-MX" sz="2400" dirty="0">
                <a:solidFill>
                  <a:schemeClr val="tx1"/>
                </a:solidFill>
              </a:rPr>
              <a:t>. La meta se redacta a partir de un </a:t>
            </a:r>
            <a:r>
              <a:rPr lang="es-MX" sz="2400" b="1" dirty="0">
                <a:solidFill>
                  <a:schemeClr val="tx1"/>
                </a:solidFill>
              </a:rPr>
              <a:t>verbo en infinitivo</a:t>
            </a:r>
            <a:r>
              <a:rPr lang="es-MX" sz="2400" dirty="0" smtClean="0">
                <a:solidFill>
                  <a:schemeClr val="tx1"/>
                </a:solidFill>
              </a:rPr>
              <a:t>.</a:t>
            </a:r>
          </a:p>
          <a:p>
            <a:pPr algn="just"/>
            <a:endParaRPr lang="es-MX" sz="800" dirty="0">
              <a:solidFill>
                <a:schemeClr val="tx1"/>
              </a:solidFill>
            </a:endParaRPr>
          </a:p>
          <a:p>
            <a:pPr algn="just"/>
            <a:r>
              <a:rPr lang="es-MX" sz="2400" dirty="0">
                <a:solidFill>
                  <a:schemeClr val="tx1"/>
                </a:solidFill>
              </a:rPr>
              <a:t>b) La </a:t>
            </a:r>
            <a:r>
              <a:rPr lang="es-MX" sz="2400" b="1" dirty="0">
                <a:solidFill>
                  <a:schemeClr val="tx1"/>
                </a:solidFill>
              </a:rPr>
              <a:t>actividad</a:t>
            </a:r>
            <a:r>
              <a:rPr lang="es-MX" sz="2400" dirty="0">
                <a:solidFill>
                  <a:schemeClr val="tx1"/>
                </a:solidFill>
              </a:rPr>
              <a:t> específica, respecto a cada meta, los pasos que en orden lógico </a:t>
            </a:r>
            <a:r>
              <a:rPr lang="es-MX" sz="2400" dirty="0" smtClean="0">
                <a:solidFill>
                  <a:schemeClr val="tx1"/>
                </a:solidFill>
              </a:rPr>
              <a:t>deben desarrollarse </a:t>
            </a:r>
            <a:r>
              <a:rPr lang="es-MX" sz="2400" dirty="0">
                <a:solidFill>
                  <a:schemeClr val="tx1"/>
                </a:solidFill>
              </a:rPr>
              <a:t>para obtener la meta. Las actividades se redactan a partir de </a:t>
            </a:r>
            <a:r>
              <a:rPr lang="es-MX" sz="2400" dirty="0" smtClean="0">
                <a:solidFill>
                  <a:schemeClr val="tx1"/>
                </a:solidFill>
              </a:rPr>
              <a:t>un verbo en gerundio </a:t>
            </a:r>
            <a:r>
              <a:rPr lang="es-MX" sz="2400" dirty="0">
                <a:solidFill>
                  <a:schemeClr val="tx1"/>
                </a:solidFill>
              </a:rPr>
              <a:t>y </a:t>
            </a:r>
            <a:r>
              <a:rPr lang="es-MX" sz="2400" dirty="0" smtClean="0">
                <a:solidFill>
                  <a:schemeClr val="tx1"/>
                </a:solidFill>
              </a:rPr>
              <a:t>se enumeran </a:t>
            </a:r>
            <a:r>
              <a:rPr lang="es-MX" sz="2400" dirty="0">
                <a:solidFill>
                  <a:schemeClr val="tx1"/>
                </a:solidFill>
              </a:rPr>
              <a:t>para identificar luego sus responsables y sus fechas. </a:t>
            </a:r>
          </a:p>
        </p:txBody>
      </p:sp>
    </p:spTree>
    <p:extLst>
      <p:ext uri="{BB962C8B-B14F-4D97-AF65-F5344CB8AC3E}">
        <p14:creationId xmlns:p14="http://schemas.microsoft.com/office/powerpoint/2010/main" val="3989875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2" y="1011383"/>
            <a:ext cx="10551823" cy="4983018"/>
          </a:xfrm>
        </p:spPr>
        <p:txBody>
          <a:bodyPr>
            <a:normAutofit/>
          </a:bodyPr>
          <a:lstStyle/>
          <a:p>
            <a:pPr algn="just"/>
            <a:r>
              <a:rPr lang="es-MX" dirty="0">
                <a:solidFill>
                  <a:schemeClr val="tx1"/>
                </a:solidFill>
              </a:rPr>
              <a:t>Las actividades pueden ser de preparación, de ejecución y de evaluación. Las actividades de preparación preparan para la acción principal que es la ejecución. Son actividades preparatorias por ejemplo: las invitaciones, la selección de participantes, la elaboración de materiales. Las actividades de ejecución pueden ser varias (tres cursos por ejemplo) o una sola (la realización de un estudio). Lo fundamental es que son las actividades que permiten llegar al resultado propuesto. Las actividades de evaluación incluyen por lo menos la evaluación que hacen quienes participaron como beneficiarios o destinatarios de la acción o acciones que desencadenó el cumplimiento de la meta; y la evaluación del equipo que llevó la dirección de la acción. Sin acciones evaluativas no es posible aprender y mejorar la experiencia.</a:t>
            </a:r>
          </a:p>
          <a:p>
            <a:pPr algn="just"/>
            <a:endParaRPr lang="es-MX" dirty="0">
              <a:solidFill>
                <a:schemeClr val="tx1"/>
              </a:solidFill>
            </a:endParaRPr>
          </a:p>
          <a:p>
            <a:pPr algn="just"/>
            <a:r>
              <a:rPr lang="es-MX" dirty="0">
                <a:solidFill>
                  <a:schemeClr val="tx1"/>
                </a:solidFill>
              </a:rPr>
              <a:t>Cada actividad debe tener responsables, fijación de tiempo, determinación del lugar y los recursos necesarios. El responsable se anota ya sea con su nombre y apellido o con el cargo correspondiente. El tiempo puede ser una fecha fija, una fecha tope o el período de tiempo prolongado durante el cual se realiza la acción; pero no debe quedar indefinido.</a:t>
            </a:r>
          </a:p>
          <a:p>
            <a:pPr algn="just"/>
            <a:endParaRPr lang="es-MX" dirty="0">
              <a:solidFill>
                <a:schemeClr val="tx1"/>
              </a:solidFill>
            </a:endParaRPr>
          </a:p>
        </p:txBody>
      </p:sp>
    </p:spTree>
    <p:extLst>
      <p:ext uri="{BB962C8B-B14F-4D97-AF65-F5344CB8AC3E}">
        <p14:creationId xmlns:p14="http://schemas.microsoft.com/office/powerpoint/2010/main" val="14437371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51559" y="561110"/>
            <a:ext cx="6935787" cy="824345"/>
          </a:xfrm>
        </p:spPr>
        <p:txBody>
          <a:bodyPr/>
          <a:lstStyle/>
          <a:p>
            <a:r>
              <a:rPr lang="es-MX" dirty="0"/>
              <a:t>III. El Marco </a:t>
            </a:r>
            <a:r>
              <a:rPr lang="es-MX" dirty="0" err="1" smtClean="0"/>
              <a:t>OrganizacionaL</a:t>
            </a:r>
            <a:endParaRPr lang="es-MX" dirty="0"/>
          </a:p>
        </p:txBody>
      </p:sp>
      <p:sp>
        <p:nvSpPr>
          <p:cNvPr id="3" name="Marcador de texto 2"/>
          <p:cNvSpPr>
            <a:spLocks noGrp="1"/>
          </p:cNvSpPr>
          <p:nvPr>
            <p:ph type="body" idx="1"/>
          </p:nvPr>
        </p:nvSpPr>
        <p:spPr>
          <a:xfrm>
            <a:off x="684211" y="1108363"/>
            <a:ext cx="10482553" cy="5361709"/>
          </a:xfrm>
        </p:spPr>
        <p:txBody>
          <a:bodyPr>
            <a:normAutofit/>
          </a:bodyPr>
          <a:lstStyle/>
          <a:p>
            <a:pPr algn="just"/>
            <a:r>
              <a:rPr lang="es-MX" sz="2800" dirty="0">
                <a:solidFill>
                  <a:schemeClr val="tx1"/>
                </a:solidFill>
              </a:rPr>
              <a:t>Es poner en orden los esfuerzos, los recursos y la estructura eclesial.  Se definen los niveles eclesiales, los mecanismos de coordinación y los primeros responsables de sus respectivas funciones.  Cada agente de pastoral para ser eficiente en el desarrollo de sus actividades, debe conocer sus funciones específicas, quiénes son los colaboradores más próximos, de quién depende y quién depende de él</a:t>
            </a:r>
            <a:r>
              <a:rPr lang="es-MX" sz="2800" dirty="0" smtClean="0">
                <a:solidFill>
                  <a:schemeClr val="tx1"/>
                </a:solidFill>
              </a:rPr>
              <a:t>.</a:t>
            </a:r>
          </a:p>
        </p:txBody>
      </p:sp>
    </p:spTree>
    <p:extLst>
      <p:ext uri="{BB962C8B-B14F-4D97-AF65-F5344CB8AC3E}">
        <p14:creationId xmlns:p14="http://schemas.microsoft.com/office/powerpoint/2010/main" val="33106507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3" y="1011382"/>
            <a:ext cx="10579532" cy="4983018"/>
          </a:xfrm>
        </p:spPr>
        <p:txBody>
          <a:bodyPr>
            <a:normAutofit/>
          </a:bodyPr>
          <a:lstStyle/>
          <a:p>
            <a:pPr algn="just"/>
            <a:r>
              <a:rPr lang="es-MX" dirty="0">
                <a:solidFill>
                  <a:schemeClr val="tx1"/>
                </a:solidFill>
              </a:rPr>
              <a:t>Implica la definición de los organismos y mecanismos de coordinación a nivel diocesano, decanal y parroquial; definición de funciones de los diferentes agentes, de los organismos y de las estructuras pastorales; y organización de las diferentes estructuras pastorales a través de un organigrama diocesano de pastoral. </a:t>
            </a:r>
          </a:p>
          <a:p>
            <a:pPr algn="just"/>
            <a:endParaRPr lang="es-MX" dirty="0">
              <a:solidFill>
                <a:schemeClr val="tx1"/>
              </a:solidFill>
            </a:endParaRPr>
          </a:p>
          <a:p>
            <a:pPr algn="just"/>
            <a:r>
              <a:rPr lang="es-MX" dirty="0">
                <a:solidFill>
                  <a:schemeClr val="tx1"/>
                </a:solidFill>
              </a:rPr>
              <a:t>Una nueva organización eclesial, un proceso de descentralización, sólo es posible con una visión renovada de la Iglesia a través de la sectorización de la pastoral y el fortalecimiento entre los diversos niveles eclesiales a partir de las pequeñas comunidades, que suscitan nuevos ministerios y de los consejos pastorales, que estimulan la comunión, la participación y la corresponsabilidad.</a:t>
            </a:r>
          </a:p>
          <a:p>
            <a:pPr algn="just"/>
            <a:endParaRPr lang="es-MX" dirty="0">
              <a:solidFill>
                <a:schemeClr val="tx1"/>
              </a:solidFill>
            </a:endParaRPr>
          </a:p>
        </p:txBody>
      </p:sp>
    </p:spTree>
    <p:extLst>
      <p:ext uri="{BB962C8B-B14F-4D97-AF65-F5344CB8AC3E}">
        <p14:creationId xmlns:p14="http://schemas.microsoft.com/office/powerpoint/2010/main" val="22967676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2" y="235527"/>
            <a:ext cx="10842770" cy="6206837"/>
          </a:xfrm>
        </p:spPr>
        <p:txBody>
          <a:bodyPr>
            <a:normAutofit/>
          </a:bodyPr>
          <a:lstStyle/>
          <a:p>
            <a:r>
              <a:rPr lang="es-MX" sz="2600" dirty="0" smtClean="0">
                <a:solidFill>
                  <a:schemeClr val="tx1"/>
                </a:solidFill>
              </a:rPr>
              <a:t>La </a:t>
            </a:r>
            <a:r>
              <a:rPr lang="es-MX" sz="2600" b="1" dirty="0">
                <a:solidFill>
                  <a:schemeClr val="tx1"/>
                </a:solidFill>
              </a:rPr>
              <a:t>evaluación</a:t>
            </a:r>
          </a:p>
          <a:p>
            <a:pPr algn="just"/>
            <a:r>
              <a:rPr lang="es-MX" sz="2600" b="1" dirty="0">
                <a:solidFill>
                  <a:schemeClr val="tx1"/>
                </a:solidFill>
              </a:rPr>
              <a:t>Analiza los resultados </a:t>
            </a:r>
            <a:r>
              <a:rPr lang="es-MX" sz="2600" dirty="0">
                <a:solidFill>
                  <a:schemeClr val="tx1"/>
                </a:solidFill>
              </a:rPr>
              <a:t>de las programaciones para buscar una mayor eficacia en </a:t>
            </a:r>
            <a:r>
              <a:rPr lang="es-MX" sz="2600" dirty="0" smtClean="0">
                <a:solidFill>
                  <a:schemeClr val="tx1"/>
                </a:solidFill>
              </a:rPr>
              <a:t>la acción </a:t>
            </a:r>
            <a:r>
              <a:rPr lang="es-MX" sz="2600" dirty="0">
                <a:solidFill>
                  <a:schemeClr val="tx1"/>
                </a:solidFill>
              </a:rPr>
              <a:t>pastoral futura. Permite </a:t>
            </a:r>
            <a:r>
              <a:rPr lang="es-MX" sz="2600" b="1" dirty="0">
                <a:solidFill>
                  <a:schemeClr val="tx1"/>
                </a:solidFill>
              </a:rPr>
              <a:t>aprender del camino recorrido </a:t>
            </a:r>
            <a:r>
              <a:rPr lang="es-MX" sz="2600" dirty="0">
                <a:solidFill>
                  <a:schemeClr val="tx1"/>
                </a:solidFill>
              </a:rPr>
              <a:t>para tener las bases para </a:t>
            </a:r>
            <a:r>
              <a:rPr lang="es-MX" sz="2600" dirty="0" smtClean="0">
                <a:solidFill>
                  <a:schemeClr val="tx1"/>
                </a:solidFill>
              </a:rPr>
              <a:t>una programación </a:t>
            </a:r>
            <a:r>
              <a:rPr lang="es-MX" sz="2600" dirty="0">
                <a:solidFill>
                  <a:schemeClr val="tx1"/>
                </a:solidFill>
              </a:rPr>
              <a:t>pastoral más evangelizadora. Sus mecanismos son </a:t>
            </a:r>
            <a:r>
              <a:rPr lang="es-MX" sz="2600" b="1" dirty="0">
                <a:solidFill>
                  <a:schemeClr val="tx1"/>
                </a:solidFill>
              </a:rPr>
              <a:t>el seguimiento y la </a:t>
            </a:r>
            <a:r>
              <a:rPr lang="es-MX" sz="2600" b="1" dirty="0" smtClean="0">
                <a:solidFill>
                  <a:schemeClr val="tx1"/>
                </a:solidFill>
              </a:rPr>
              <a:t>revisión final</a:t>
            </a:r>
            <a:r>
              <a:rPr lang="es-MX" sz="2600" dirty="0">
                <a:solidFill>
                  <a:schemeClr val="tx1"/>
                </a:solidFill>
              </a:rPr>
              <a:t>. </a:t>
            </a:r>
            <a:r>
              <a:rPr lang="es-MX" sz="2600" b="1" dirty="0">
                <a:solidFill>
                  <a:schemeClr val="tx1"/>
                </a:solidFill>
              </a:rPr>
              <a:t>La evaluación permanente da dinamismo al proceso y permite introducir </a:t>
            </a:r>
            <a:r>
              <a:rPr lang="es-MX" sz="2600" b="1" dirty="0" smtClean="0">
                <a:solidFill>
                  <a:schemeClr val="tx1"/>
                </a:solidFill>
              </a:rPr>
              <a:t>ajustes necesarios.</a:t>
            </a:r>
          </a:p>
          <a:p>
            <a:pPr algn="just"/>
            <a:endParaRPr lang="es-MX" sz="2600" u="sng" dirty="0">
              <a:solidFill>
                <a:schemeClr val="tx1"/>
              </a:solidFill>
            </a:endParaRPr>
          </a:p>
          <a:p>
            <a:pPr algn="just"/>
            <a:r>
              <a:rPr lang="es-MX" sz="2600" dirty="0">
                <a:solidFill>
                  <a:schemeClr val="tx1"/>
                </a:solidFill>
              </a:rPr>
              <a:t>El proceso de evaluación comprende: localizar los problemas que ocurrieron en </a:t>
            </a:r>
            <a:r>
              <a:rPr lang="es-MX" sz="2600" dirty="0" smtClean="0">
                <a:solidFill>
                  <a:schemeClr val="tx1"/>
                </a:solidFill>
              </a:rPr>
              <a:t>el desarrollo </a:t>
            </a:r>
            <a:r>
              <a:rPr lang="es-MX" sz="2600" dirty="0">
                <a:solidFill>
                  <a:schemeClr val="tx1"/>
                </a:solidFill>
              </a:rPr>
              <a:t>de la acción, hacer la comparación del resultado con lo que se planeó y </a:t>
            </a:r>
            <a:r>
              <a:rPr lang="es-MX" sz="2600" dirty="0" smtClean="0">
                <a:solidFill>
                  <a:schemeClr val="tx1"/>
                </a:solidFill>
              </a:rPr>
              <a:t>descubrir las </a:t>
            </a:r>
            <a:r>
              <a:rPr lang="es-MX" sz="2600" dirty="0">
                <a:solidFill>
                  <a:schemeClr val="tx1"/>
                </a:solidFill>
              </a:rPr>
              <a:t>causas de los desvíos y encontrar alternativas que orienten la acción futura.</a:t>
            </a:r>
          </a:p>
        </p:txBody>
      </p:sp>
    </p:spTree>
    <p:extLst>
      <p:ext uri="{BB962C8B-B14F-4D97-AF65-F5344CB8AC3E}">
        <p14:creationId xmlns:p14="http://schemas.microsoft.com/office/powerpoint/2010/main" val="622119594"/>
      </p:ext>
    </p:extLst>
  </p:cSld>
  <p:clrMapOvr>
    <a:masterClrMapping/>
  </p:clrMapOvr>
  <p:timing>
    <p:tnLst>
      <p:par>
        <p:cTn id="1" dur="indefinite" restart="never" nodeType="tmRoot"/>
      </p:par>
    </p:tnLst>
  </p:timing>
</p:sld>
</file>

<file path=ppt/theme/theme1.xml><?xml version="1.0" encoding="utf-8"?>
<a:theme xmlns:a="http://schemas.openxmlformats.org/drawingml/2006/main" name="Secto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1478</TotalTime>
  <Words>2912</Words>
  <Application>Microsoft Office PowerPoint</Application>
  <PresentationFormat>Panorámica</PresentationFormat>
  <Paragraphs>210</Paragraphs>
  <Slides>40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40</vt:i4>
      </vt:variant>
    </vt:vector>
  </HeadingPairs>
  <TitlesOfParts>
    <vt:vector size="45" baseType="lpstr">
      <vt:lpstr>Calibri</vt:lpstr>
      <vt:lpstr>Century Gothic</vt:lpstr>
      <vt:lpstr>Times New Roman</vt:lpstr>
      <vt:lpstr>Wingdings 3</vt:lpstr>
      <vt:lpstr>Sector</vt:lpstr>
      <vt:lpstr>TALLER DE CAPACITACIÓN PARA LA  VII ASAMBLEA  DIOCESANA  DE PASTORAL</vt:lpstr>
      <vt:lpstr>I. EL MARCO REFERENCIAL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II. El Marco Operacional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III. El Marco OrganizacionaL</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moybeatle1866@outlook.com</dc:creator>
  <cp:lastModifiedBy>moybeatle1866@outlook.com</cp:lastModifiedBy>
  <cp:revision>143</cp:revision>
  <dcterms:created xsi:type="dcterms:W3CDTF">2023-07-27T19:02:44Z</dcterms:created>
  <dcterms:modified xsi:type="dcterms:W3CDTF">2024-05-11T20:38:47Z</dcterms:modified>
</cp:coreProperties>
</file>