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3" r:id="rId16"/>
    <p:sldId id="276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794069" y="1788454"/>
            <a:ext cx="5734594" cy="2098226"/>
          </a:xfrm>
        </p:spPr>
        <p:txBody>
          <a:bodyPr/>
          <a:lstStyle/>
          <a:p>
            <a:r>
              <a:rPr lang="es-MX" sz="6600" dirty="0" smtClean="0"/>
              <a:t>¿cómo programar?</a:t>
            </a:r>
            <a:endParaRPr lang="es-MX" sz="66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b="3233"/>
          <a:stretch/>
        </p:blipFill>
        <p:spPr>
          <a:xfrm>
            <a:off x="1590990" y="1575820"/>
            <a:ext cx="2981010" cy="4472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672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a) Definición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1" y="2286000"/>
            <a:ext cx="7576456" cy="363147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3200" dirty="0"/>
              <a:t>La programación pastoral es un conjunto orgánico de metas y actividades, que </a:t>
            </a:r>
            <a:r>
              <a:rPr lang="es-MX" sz="3200" b="1" dirty="0"/>
              <a:t>se elabora a partir de un objetivo específico </a:t>
            </a:r>
            <a:r>
              <a:rPr lang="es-MX" sz="3200" dirty="0"/>
              <a:t>para un periodo determinado (un año) especificando responsables de cada actividad, fecha, lugar y recursos.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4282" y="463732"/>
            <a:ext cx="2293101" cy="248268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4282" y="3460927"/>
            <a:ext cx="2293101" cy="229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194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875211"/>
            <a:ext cx="9757954" cy="4992189"/>
          </a:xfrm>
        </p:spPr>
        <p:txBody>
          <a:bodyPr>
            <a:normAutofit/>
          </a:bodyPr>
          <a:lstStyle/>
          <a:p>
            <a:pPr algn="just"/>
            <a:r>
              <a:rPr lang="es-MX" sz="2800" dirty="0"/>
              <a:t>El </a:t>
            </a:r>
            <a:r>
              <a:rPr lang="es-MX" sz="2800" b="1" dirty="0"/>
              <a:t>riesgo es tener una programación que sea un conjunto de actividades sueltas</a:t>
            </a:r>
            <a:r>
              <a:rPr lang="es-MX" sz="2800" dirty="0"/>
              <a:t>, sin coordinación, que demandan mucho trabajo y dedicación, que ocupan la mayor parte del tiempo y que mantienen ocupada a la gente por períodos más menos largos de tiempo pero sin procesos. </a:t>
            </a:r>
            <a:endParaRPr lang="es-MX" sz="2800" dirty="0" smtClean="0"/>
          </a:p>
          <a:p>
            <a:pPr marL="0" indent="0" algn="just">
              <a:buNone/>
            </a:pPr>
            <a:endParaRPr lang="es-MX" sz="2800" dirty="0" smtClean="0"/>
          </a:p>
          <a:p>
            <a:pPr algn="just"/>
            <a:r>
              <a:rPr lang="es-MX" sz="2800" dirty="0" smtClean="0"/>
              <a:t>Por </a:t>
            </a:r>
            <a:r>
              <a:rPr lang="es-MX" sz="2800" dirty="0"/>
              <a:t>eso, lo que se pretende en la programación es </a:t>
            </a:r>
            <a:r>
              <a:rPr lang="es-MX" sz="2800" b="1" dirty="0"/>
              <a:t>pasar de una pastoral de actividades a una pastoral de procesos</a:t>
            </a:r>
            <a:r>
              <a:rPr lang="es-MX" sz="2800" dirty="0"/>
              <a:t>. Un proceso es un conjunto de acciones coordinadas lógicamente para que produzcan un determinado cambio en la realidad. 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21235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28356" y="1828801"/>
            <a:ext cx="6936376" cy="5460274"/>
          </a:xfrm>
        </p:spPr>
        <p:txBody>
          <a:bodyPr/>
          <a:lstStyle/>
          <a:p>
            <a:pPr algn="just"/>
            <a:r>
              <a:rPr lang="es-MX" sz="3200" b="1" dirty="0"/>
              <a:t>Las actividades que de por sí se realizan durante el año, no es necesario ni conveniente que se plasmen en la programación</a:t>
            </a:r>
            <a:r>
              <a:rPr lang="es-MX" sz="3200" dirty="0"/>
              <a:t>, sólo en el calendario parroquial.</a:t>
            </a:r>
          </a:p>
          <a:p>
            <a:endParaRPr lang="es-MX" dirty="0"/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9684" y="3553098"/>
            <a:ext cx="2202256" cy="220987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9684" y="735801"/>
            <a:ext cx="2240196" cy="2425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025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b) Funciones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1" y="2037806"/>
            <a:ext cx="8569234" cy="3829594"/>
          </a:xfrm>
        </p:spPr>
        <p:txBody>
          <a:bodyPr/>
          <a:lstStyle/>
          <a:p>
            <a:r>
              <a:rPr lang="es-MX" sz="2800" dirty="0"/>
              <a:t>Con la programación se</a:t>
            </a:r>
            <a:r>
              <a:rPr lang="es-MX" sz="2800" dirty="0" smtClean="0"/>
              <a:t>:</a:t>
            </a:r>
          </a:p>
          <a:p>
            <a:pPr marL="0" indent="0">
              <a:buNone/>
            </a:pPr>
            <a:endParaRPr lang="es-MX" sz="2800" dirty="0"/>
          </a:p>
          <a:p>
            <a:pPr marL="0" indent="0">
              <a:buNone/>
            </a:pPr>
            <a:r>
              <a:rPr lang="es-MX" sz="2800" dirty="0" smtClean="0"/>
              <a:t>	•</a:t>
            </a:r>
            <a:r>
              <a:rPr lang="es-MX" sz="2800" dirty="0"/>
              <a:t>	hace factible el plan diocesano de pastoral,</a:t>
            </a:r>
          </a:p>
          <a:p>
            <a:pPr marL="0" indent="0">
              <a:buNone/>
            </a:pPr>
            <a:r>
              <a:rPr lang="es-MX" sz="2800" dirty="0" smtClean="0"/>
              <a:t>	•</a:t>
            </a:r>
            <a:r>
              <a:rPr lang="es-MX" sz="2800" dirty="0"/>
              <a:t>	concretizan los objetivos,</a:t>
            </a:r>
          </a:p>
          <a:p>
            <a:pPr marL="0" indent="0">
              <a:buNone/>
            </a:pPr>
            <a:r>
              <a:rPr lang="es-MX" sz="2800" dirty="0" smtClean="0"/>
              <a:t>	•</a:t>
            </a:r>
            <a:r>
              <a:rPr lang="es-MX" sz="2800" dirty="0"/>
              <a:t>	aplican las políticas y las estrategias,</a:t>
            </a:r>
          </a:p>
          <a:p>
            <a:pPr marL="0" indent="0">
              <a:buNone/>
            </a:pPr>
            <a:r>
              <a:rPr lang="es-MX" sz="2800" dirty="0" smtClean="0"/>
              <a:t>	•</a:t>
            </a:r>
            <a:r>
              <a:rPr lang="es-MX" sz="2800" dirty="0"/>
              <a:t>	ordena y racionaliza el trabajo, dando una </a:t>
            </a:r>
            <a:r>
              <a:rPr lang="es-MX" sz="2800" dirty="0" smtClean="0"/>
              <a:t>			secuencia lógica </a:t>
            </a:r>
            <a:r>
              <a:rPr lang="es-MX" sz="2800" dirty="0"/>
              <a:t>a las actividades.</a:t>
            </a:r>
          </a:p>
          <a:p>
            <a:endParaRPr lang="es-MX" sz="2800" dirty="0"/>
          </a:p>
          <a:p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8082" t="60377" r="2969"/>
          <a:stretch/>
        </p:blipFill>
        <p:spPr>
          <a:xfrm>
            <a:off x="8282379" y="444137"/>
            <a:ext cx="3316911" cy="2214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671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c) Responsables de su elaboración</a:t>
            </a:r>
            <a:br>
              <a:rPr lang="es-MX" dirty="0"/>
            </a:br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867989"/>
            <a:ext cx="7511143" cy="3999411"/>
          </a:xfrm>
        </p:spPr>
        <p:txBody>
          <a:bodyPr>
            <a:noAutofit/>
          </a:bodyPr>
          <a:lstStyle/>
          <a:p>
            <a:pPr algn="just"/>
            <a:r>
              <a:rPr lang="es-MX" sz="2400" dirty="0"/>
              <a:t>Cada comisión o dimensión pastoral elabora su propia programación con los integrantes que conforman el equipo; </a:t>
            </a:r>
            <a:endParaRPr lang="es-MX" sz="2400" dirty="0" smtClean="0"/>
          </a:p>
          <a:p>
            <a:pPr algn="just"/>
            <a:r>
              <a:rPr lang="es-MX" sz="2400" dirty="0" smtClean="0"/>
              <a:t>lo </a:t>
            </a:r>
            <a:r>
              <a:rPr lang="es-MX" sz="2400" dirty="0"/>
              <a:t>mismo hacen los equipos decanales y parroquiales partiendo del objetivo específico, </a:t>
            </a:r>
            <a:r>
              <a:rPr lang="es-MX" sz="2400" b="1" dirty="0"/>
              <a:t>políticas y estrategias</a:t>
            </a:r>
            <a:r>
              <a:rPr lang="es-MX" sz="2400" dirty="0"/>
              <a:t> de su pastoral y considerando las </a:t>
            </a:r>
            <a:r>
              <a:rPr lang="es-MX" sz="2400" b="1" dirty="0"/>
              <a:t>orientaciones pastorales del año</a:t>
            </a:r>
            <a:r>
              <a:rPr lang="es-MX" sz="2400" dirty="0"/>
              <a:t>, el </a:t>
            </a:r>
            <a:r>
              <a:rPr lang="es-MX" sz="2400" b="1" dirty="0"/>
              <a:t>curso diocesano de acción pastoral</a:t>
            </a:r>
            <a:r>
              <a:rPr lang="es-MX" sz="2400" dirty="0"/>
              <a:t> y atendiendo a las </a:t>
            </a:r>
            <a:r>
              <a:rPr lang="es-MX" sz="2400" b="1" dirty="0"/>
              <a:t>sugerencias e indicaciones de la respectiva comisión diocesana</a:t>
            </a:r>
            <a:r>
              <a:rPr lang="es-MX" sz="2400" dirty="0"/>
              <a:t>.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0998" y="1867989"/>
            <a:ext cx="2381659" cy="357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540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463040"/>
            <a:ext cx="7276011" cy="4404360"/>
          </a:xfrm>
        </p:spPr>
        <p:txBody>
          <a:bodyPr>
            <a:normAutofit/>
          </a:bodyPr>
          <a:lstStyle/>
          <a:p>
            <a:pPr algn="just"/>
            <a:r>
              <a:rPr lang="es-MX" sz="2800" dirty="0"/>
              <a:t>La programación no se hace solo por el párroco o sacerdote coordinador, ni solo por el laico coordinador o algún miembro del equipo, debe ser resultado de un discernimiento del equipo que exprese su sentir para que asuman su compromiso desde el inicio.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479" y="1463040"/>
            <a:ext cx="2243522" cy="242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601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c) Ficha de la programación pastoral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428750"/>
            <a:ext cx="9601200" cy="4025537"/>
          </a:xfrm>
        </p:spPr>
        <p:txBody>
          <a:bodyPr/>
          <a:lstStyle/>
          <a:p>
            <a:pPr marL="0" indent="0">
              <a:buNone/>
            </a:pPr>
            <a:endParaRPr lang="es-MX" dirty="0"/>
          </a:p>
          <a:p>
            <a:pPr marL="0" indent="0" algn="ctr">
              <a:buNone/>
            </a:pPr>
            <a:r>
              <a:rPr lang="es-MX" dirty="0" smtClean="0"/>
              <a:t>Pastoral</a:t>
            </a:r>
            <a:r>
              <a:rPr lang="es-MX" dirty="0"/>
              <a:t>________________________</a:t>
            </a:r>
          </a:p>
          <a:p>
            <a:pPr marL="0" indent="0" algn="ctr">
              <a:buNone/>
            </a:pPr>
            <a:r>
              <a:rPr lang="es-MX" dirty="0" smtClean="0"/>
              <a:t>Objetivo________________________</a:t>
            </a:r>
          </a:p>
          <a:p>
            <a:pPr marL="0" indent="0" algn="ctr">
              <a:buNone/>
            </a:pPr>
            <a:endParaRPr lang="es-MX" dirty="0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465968"/>
              </p:ext>
            </p:extLst>
          </p:nvPr>
        </p:nvGraphicFramePr>
        <p:xfrm>
          <a:off x="2442755" y="3327763"/>
          <a:ext cx="8373290" cy="2668088"/>
        </p:xfrm>
        <a:graphic>
          <a:graphicData uri="http://schemas.openxmlformats.org/drawingml/2006/table">
            <a:tbl>
              <a:tblPr/>
              <a:tblGrid>
                <a:gridCol w="1395272"/>
                <a:gridCol w="1395272"/>
                <a:gridCol w="1395272"/>
                <a:gridCol w="1395272"/>
                <a:gridCol w="1396101"/>
                <a:gridCol w="1396101"/>
              </a:tblGrid>
              <a:tr h="10005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 kern="0" dirty="0">
                          <a:effectLst/>
                          <a:latin typeface="Times New Roman" panose="02020603050405020304" pitchFamily="18" charset="0"/>
                        </a:rPr>
                        <a:t>Metas</a:t>
                      </a:r>
                      <a:endParaRPr lang="es-MX" sz="1000" b="1" kern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>
                          <a:effectLst/>
                          <a:latin typeface="Times New Roman" panose="02020603050405020304" pitchFamily="18" charset="0"/>
                        </a:rPr>
                        <a:t>Actividades </a:t>
                      </a:r>
                      <a:endParaRPr lang="es-MX" sz="1000" b="1"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 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Pasos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Responsable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Fecha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Lugar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Recursos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75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4790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53586" y="685800"/>
            <a:ext cx="10672355" cy="1485900"/>
          </a:xfrm>
        </p:spPr>
        <p:txBody>
          <a:bodyPr>
            <a:normAutofit/>
          </a:bodyPr>
          <a:lstStyle/>
          <a:p>
            <a:r>
              <a:rPr lang="es-MX" dirty="0"/>
              <a:t>d) Pasos para elaborar el programa pastoral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71154" y="1711233"/>
            <a:ext cx="7602583" cy="467650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MX" dirty="0"/>
              <a:t>1. Convocar a todos los miembros del equipo.</a:t>
            </a:r>
          </a:p>
          <a:p>
            <a:pPr marL="0" indent="0" algn="just">
              <a:buNone/>
            </a:pPr>
            <a:r>
              <a:rPr lang="es-MX" dirty="0"/>
              <a:t>2. Identificar los principales desafíos del propio grupo o equipo pastoral, </a:t>
            </a:r>
            <a:r>
              <a:rPr lang="es-MX" b="1" dirty="0"/>
              <a:t>a partir de la evaluación pastoral </a:t>
            </a:r>
            <a:r>
              <a:rPr lang="es-MX" dirty="0"/>
              <a:t>que se realizó al concluir el año pastoral y analizando las necesidades y desafíos de la propia pastoral. </a:t>
            </a:r>
          </a:p>
          <a:p>
            <a:pPr marL="0" indent="0" algn="just">
              <a:buNone/>
            </a:pPr>
            <a:r>
              <a:rPr lang="es-MX" dirty="0"/>
              <a:t>3. En la parte superior de  la ficha se escribe la pastoral a la que hace referencia el programa. Por ejemplo: Profética, Litúrgica, Social, Juvenil, etc.; después </a:t>
            </a:r>
            <a:r>
              <a:rPr lang="es-MX" b="1" dirty="0"/>
              <a:t>se escribe el objetivo específico de cada pastoral, el cual se toma del Plan Diocesano de Pastoral</a:t>
            </a:r>
            <a:r>
              <a:rPr lang="es-MX" dirty="0"/>
              <a:t>.</a:t>
            </a:r>
          </a:p>
          <a:p>
            <a:pPr marL="0" indent="0" algn="just">
              <a:buNone/>
            </a:pPr>
            <a:r>
              <a:rPr lang="es-MX" dirty="0"/>
              <a:t>4. De acuerdo a los desafíos pastorales que se identificaron </a:t>
            </a:r>
            <a:r>
              <a:rPr lang="es-MX" b="1" dirty="0"/>
              <a:t>se elaboraran las metas</a:t>
            </a:r>
            <a:r>
              <a:rPr lang="es-MX" dirty="0"/>
              <a:t>, las cuales son las partes en que se divide el objetivo específico para que llegue a ser operativo y </a:t>
            </a:r>
            <a:r>
              <a:rPr lang="es-MX" b="1" dirty="0"/>
              <a:t>surgen sobre todo de las políticas y estrategias que señala el V Plan Diocesano de Pastoral para cada pastoral</a:t>
            </a:r>
            <a:r>
              <a:rPr lang="es-MX" dirty="0"/>
              <a:t>.  Al redactar la meta se anota el evento o suceso final, señalando el resultado que se espera alcanzar teniendo presente los siguientes criterios: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419" y="3804557"/>
            <a:ext cx="2243522" cy="242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664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31966" y="653143"/>
            <a:ext cx="10515600" cy="5708467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s-MX" sz="2400" dirty="0" smtClean="0"/>
              <a:t>	4.1 </a:t>
            </a:r>
            <a:r>
              <a:rPr lang="es-MX" sz="2400" dirty="0"/>
              <a:t>Considerar primero el </a:t>
            </a:r>
            <a:r>
              <a:rPr lang="es-MX" sz="2400" b="1" dirty="0"/>
              <a:t>Objetivo general con sus políticas y estrategias</a:t>
            </a:r>
            <a:r>
              <a:rPr lang="es-MX" sz="2400" dirty="0"/>
              <a:t>, especialmente las que se refieran a la propia pastoral.</a:t>
            </a:r>
          </a:p>
          <a:p>
            <a:pPr marL="0" indent="0" algn="just">
              <a:buNone/>
            </a:pPr>
            <a:r>
              <a:rPr lang="es-MX" sz="2400" dirty="0" smtClean="0"/>
              <a:t>	4.2 </a:t>
            </a:r>
            <a:r>
              <a:rPr lang="es-MX" sz="2400" dirty="0"/>
              <a:t>Tomar en cuenta las </a:t>
            </a:r>
            <a:r>
              <a:rPr lang="es-MX" sz="2400" b="1" dirty="0"/>
              <a:t>políticas y estrategias que acompañan al objetivo específico de la propia pastoral </a:t>
            </a:r>
            <a:r>
              <a:rPr lang="es-MX" sz="2400" dirty="0"/>
              <a:t>que respondan a las necesidades y desafíos pastorales.</a:t>
            </a:r>
          </a:p>
          <a:p>
            <a:pPr marL="0" indent="0" algn="just">
              <a:buNone/>
            </a:pPr>
            <a:r>
              <a:rPr lang="es-MX" sz="2400" dirty="0" smtClean="0"/>
              <a:t>	4.3 </a:t>
            </a:r>
            <a:r>
              <a:rPr lang="es-MX" sz="2400" b="1" dirty="0"/>
              <a:t>Elaborar la metas de acuerdo a las cinco dimensiones del curso diocesano de acción pastoral</a:t>
            </a:r>
            <a:r>
              <a:rPr lang="es-MX" sz="2400" dirty="0"/>
              <a:t>: integración y organización, formación y capacitación, espiritualidad, misión y vocacional. Por lo que se leerá y se tendrá en cuenta lo que se señala en cada año pastoral del </a:t>
            </a:r>
            <a:r>
              <a:rPr lang="es-MX" sz="2400" b="1" dirty="0"/>
              <a:t>curso diocesano de acción pastoral. </a:t>
            </a:r>
          </a:p>
          <a:p>
            <a:pPr marL="0" indent="0" algn="just">
              <a:buNone/>
            </a:pPr>
            <a:r>
              <a:rPr lang="es-MX" sz="2400" dirty="0" smtClean="0"/>
              <a:t>	4.4 </a:t>
            </a:r>
            <a:r>
              <a:rPr lang="es-MX" sz="2400" dirty="0"/>
              <a:t>Según sea el caso se pueden añadir </a:t>
            </a:r>
            <a:r>
              <a:rPr lang="es-MX" sz="2400" b="1" dirty="0"/>
              <a:t>otro tipo de metas </a:t>
            </a:r>
            <a:r>
              <a:rPr lang="es-MX" sz="2400" dirty="0"/>
              <a:t>para responder a eventos de la Iglesia universal, de la diócesis o para otros desafíos propios.</a:t>
            </a:r>
          </a:p>
          <a:p>
            <a:pPr marL="0" indent="0" algn="just">
              <a:buNone/>
            </a:pPr>
            <a:r>
              <a:rPr lang="es-MX" sz="2400" dirty="0" smtClean="0"/>
              <a:t>	4.5 </a:t>
            </a:r>
            <a:r>
              <a:rPr lang="es-MX" sz="2400" dirty="0"/>
              <a:t>La meta ha de ser clara, precisa, que </a:t>
            </a:r>
            <a:r>
              <a:rPr lang="es-MX" sz="2400" b="1" dirty="0"/>
              <a:t>se pueda evaluar</a:t>
            </a:r>
            <a:r>
              <a:rPr lang="es-MX" sz="2400" dirty="0"/>
              <a:t>.</a:t>
            </a:r>
          </a:p>
          <a:p>
            <a:pPr marL="0" indent="0" algn="just">
              <a:buNone/>
            </a:pPr>
            <a:r>
              <a:rPr lang="es-MX" sz="2400" dirty="0" smtClean="0"/>
              <a:t>	4.6 </a:t>
            </a:r>
            <a:r>
              <a:rPr lang="es-MX" sz="2400" dirty="0"/>
              <a:t>Se anotan en orden los resultados que han de alcanzarse en el año.</a:t>
            </a:r>
          </a:p>
          <a:p>
            <a:pPr marL="0" indent="0" algn="just">
              <a:buNone/>
            </a:pPr>
            <a:r>
              <a:rPr lang="es-MX" sz="2400" dirty="0" smtClean="0"/>
              <a:t>	4.7 </a:t>
            </a:r>
            <a:r>
              <a:rPr lang="es-MX" sz="2400" dirty="0"/>
              <a:t>La meta se redacta a partir de un </a:t>
            </a:r>
            <a:r>
              <a:rPr lang="es-MX" sz="2400" b="1" dirty="0"/>
              <a:t>verbo en infinitivo</a:t>
            </a:r>
            <a:r>
              <a:rPr lang="es-MX" sz="2400" dirty="0"/>
              <a:t>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94650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53589" y="418011"/>
            <a:ext cx="10894422" cy="627017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MX" sz="2100" dirty="0"/>
              <a:t>5. En el espacio de actividades o pasos se señalan las acciones que se realizarán lógicamente para alcanzar la meta, es decir, nos permiten llegar al resultado propuesto. Las actividades se redactan a partir de un verbo en gerundio. Estas actividades pueden ser de preparación, de ejecución y de evaluación. </a:t>
            </a:r>
          </a:p>
          <a:p>
            <a:pPr marL="0" indent="0" algn="just">
              <a:buNone/>
            </a:pPr>
            <a:r>
              <a:rPr lang="es-MX" sz="2100" dirty="0"/>
              <a:t>5.1. Son </a:t>
            </a:r>
            <a:r>
              <a:rPr lang="es-MX" sz="2100" b="1" dirty="0"/>
              <a:t>actividades de preparación</a:t>
            </a:r>
            <a:r>
              <a:rPr lang="es-MX" sz="2100" dirty="0"/>
              <a:t>, por ejemplo: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es-MX" sz="2100" dirty="0" smtClean="0"/>
              <a:t>	•Invitando </a:t>
            </a:r>
            <a:r>
              <a:rPr lang="es-MX" sz="2100" dirty="0"/>
              <a:t>de los expositores.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es-MX" sz="2100" dirty="0" smtClean="0"/>
              <a:t>	•Seleccionando </a:t>
            </a:r>
            <a:r>
              <a:rPr lang="es-MX" sz="2100" dirty="0"/>
              <a:t>los participantes.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es-MX" sz="2100" dirty="0" smtClean="0"/>
              <a:t>	•Invitando </a:t>
            </a:r>
            <a:r>
              <a:rPr lang="es-MX" sz="2100" dirty="0"/>
              <a:t>a los participantes.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es-MX" sz="2100" dirty="0" smtClean="0"/>
              <a:t>	•Elaborando  </a:t>
            </a:r>
            <a:r>
              <a:rPr lang="es-MX" sz="2100" dirty="0"/>
              <a:t>materiales, etc.</a:t>
            </a:r>
          </a:p>
          <a:p>
            <a:pPr marL="0" indent="0" algn="just">
              <a:buNone/>
            </a:pPr>
            <a:r>
              <a:rPr lang="es-MX" sz="2100" dirty="0"/>
              <a:t>5.2 Las </a:t>
            </a:r>
            <a:r>
              <a:rPr lang="es-MX" sz="2100" b="1" dirty="0"/>
              <a:t>actividades de ejecución </a:t>
            </a:r>
            <a:r>
              <a:rPr lang="es-MX" sz="2100" dirty="0"/>
              <a:t>pueden ser varias:</a:t>
            </a:r>
          </a:p>
          <a:p>
            <a:pPr marL="0" indent="0" algn="just">
              <a:buNone/>
            </a:pPr>
            <a:r>
              <a:rPr lang="es-MX" sz="2100" dirty="0" smtClean="0"/>
              <a:t>	•Realizando </a:t>
            </a:r>
            <a:r>
              <a:rPr lang="es-MX" sz="2100" dirty="0"/>
              <a:t>tres cursos o dos retiros espirituales.</a:t>
            </a:r>
          </a:p>
          <a:p>
            <a:pPr marL="0" indent="0" algn="just">
              <a:buNone/>
            </a:pPr>
            <a:r>
              <a:rPr lang="es-MX" sz="2100" dirty="0"/>
              <a:t>O una sola:</a:t>
            </a:r>
          </a:p>
          <a:p>
            <a:pPr marL="0" indent="0" algn="just">
              <a:buNone/>
            </a:pPr>
            <a:r>
              <a:rPr lang="es-MX" sz="2100" dirty="0" smtClean="0"/>
              <a:t>	•Realizando </a:t>
            </a:r>
            <a:r>
              <a:rPr lang="es-MX" sz="2100" dirty="0"/>
              <a:t>un estudio o un retiro espiritual.</a:t>
            </a:r>
          </a:p>
          <a:p>
            <a:pPr marL="0" indent="0" algn="just">
              <a:buNone/>
            </a:pPr>
            <a:r>
              <a:rPr lang="es-MX" sz="2100" dirty="0"/>
              <a:t>5.3 Las </a:t>
            </a:r>
            <a:r>
              <a:rPr lang="es-MX" sz="2100" b="1" dirty="0"/>
              <a:t>actividades de evaluación </a:t>
            </a:r>
            <a:r>
              <a:rPr lang="es-MX" sz="2100" dirty="0"/>
              <a:t>incluyen por lo menos la evaluación que hacen quienes participaron como beneficiarios o destinatarios de la acción o acciones que desencadenó el cumplimiento de la meta; y la evaluación del equipo que llevó la dirección de la acción. Sin acciones evaluativas no es posible aprender y mejorar la experiencia.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56281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110343"/>
            <a:ext cx="5721531" cy="4757057"/>
          </a:xfrm>
        </p:spPr>
        <p:txBody>
          <a:bodyPr/>
          <a:lstStyle/>
          <a:p>
            <a:pPr marL="0" indent="0" algn="just">
              <a:buNone/>
            </a:pPr>
            <a:r>
              <a:rPr lang="es-MX" dirty="0"/>
              <a:t>6. A cada actividad se le señalan los </a:t>
            </a:r>
            <a:r>
              <a:rPr lang="es-MX" b="1" dirty="0"/>
              <a:t>responsables</a:t>
            </a:r>
            <a:r>
              <a:rPr lang="es-MX" dirty="0"/>
              <a:t>, las fechas y el lugar donde se llevará a cabo la actividad. </a:t>
            </a:r>
          </a:p>
          <a:p>
            <a:pPr marL="0" indent="0" algn="just">
              <a:buNone/>
            </a:pPr>
            <a:r>
              <a:rPr lang="es-MX" dirty="0"/>
              <a:t>7. Se anotan también los </a:t>
            </a:r>
            <a:r>
              <a:rPr lang="es-MX" b="1" dirty="0"/>
              <a:t>recursos</a:t>
            </a:r>
            <a:r>
              <a:rPr lang="es-MX" dirty="0"/>
              <a:t> que se utilizarán: materiales, etc. No es correcto señalar de manera general, como por ejemplo muchos escriben solo: materiales o humanos, esto provoca ambigüedad y se queda sin concretizar, por eso es necesario indicar los recursos básicos o esenciales que se ocuparán como por ejemplo indicar el documento a trabajar, que ficha de trabajo o guía de estudio, o bien si la actividad es un retiro pedir la Biblia y cuaderno, etc.</a:t>
            </a:r>
          </a:p>
          <a:p>
            <a:pPr algn="just"/>
            <a:endParaRPr lang="es-MX" dirty="0"/>
          </a:p>
          <a:p>
            <a:pPr algn="just"/>
            <a:endParaRPr lang="es-MX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6626" y="744583"/>
            <a:ext cx="3217153" cy="498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240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e) Ejemplo de un Programa pastoral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2286000"/>
            <a:ext cx="9993086" cy="3581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dirty="0"/>
              <a:t>1. Ejemplo de una meta:  </a:t>
            </a:r>
          </a:p>
          <a:p>
            <a:pPr marL="0" indent="0" algn="just">
              <a:buNone/>
            </a:pPr>
            <a:r>
              <a:rPr lang="es-MX" dirty="0" smtClean="0"/>
              <a:t>	</a:t>
            </a:r>
            <a:r>
              <a:rPr lang="es-MX" i="1" dirty="0" smtClean="0"/>
              <a:t>Crear </a:t>
            </a:r>
            <a:r>
              <a:rPr lang="es-MX" i="1" dirty="0"/>
              <a:t>el equipo parroquial de Nueva Evangelización que imparta el kerigma</a:t>
            </a:r>
          </a:p>
          <a:p>
            <a:pPr algn="just"/>
            <a:r>
              <a:rPr lang="es-MX" dirty="0"/>
              <a:t>Esta meta es muy clara, concreta y evaluable. Hay otro tipo de metas no tan concretas, que para evaluarlas hay que fijarse en las actividades propuestas. Por ejemplo: </a:t>
            </a:r>
          </a:p>
          <a:p>
            <a:pPr marL="0" indent="0" algn="just">
              <a:buNone/>
            </a:pPr>
            <a:r>
              <a:rPr lang="es-MX" i="1" dirty="0" smtClean="0"/>
              <a:t>	Fortalecer </a:t>
            </a:r>
            <a:r>
              <a:rPr lang="es-MX" i="1" dirty="0"/>
              <a:t>la espiritualidad de los miembros del equipo de Nueva Evangelización parroquial</a:t>
            </a:r>
          </a:p>
          <a:p>
            <a:pPr algn="just"/>
            <a:r>
              <a:rPr lang="es-MX" dirty="0"/>
              <a:t>Para la elaboración de las metas del programa hay que tener presente el objetivo específico y las políticas y estrategias que se elaboraron. Por ejemplo, para la pastoral profética el objetivo y una de las políticas y algunas estrategias son:</a:t>
            </a:r>
          </a:p>
          <a:p>
            <a:pPr algn="just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923335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914400"/>
            <a:ext cx="10241280" cy="5264331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s-MX" sz="2400" b="1" dirty="0"/>
              <a:t>Objetivo</a:t>
            </a:r>
            <a:r>
              <a:rPr lang="es-MX" sz="2400" dirty="0"/>
              <a:t>: Fortalecer la Pastoral Profética en sus dimensiones, propiciando el encuentro con Cristo, mediante procesos integrales, graduales y sistemáticos de formación para asumir el compromiso misionero a ejemplo de María.</a:t>
            </a:r>
          </a:p>
          <a:p>
            <a:pPr algn="just"/>
            <a:endParaRPr lang="es-MX" sz="2400" dirty="0"/>
          </a:p>
          <a:p>
            <a:pPr marL="0" indent="0" algn="just">
              <a:buNone/>
            </a:pPr>
            <a:r>
              <a:rPr lang="es-MX" sz="2400" b="1" dirty="0"/>
              <a:t>Política de Nueva Evangelización</a:t>
            </a:r>
          </a:p>
          <a:p>
            <a:pPr marL="0" indent="0" algn="just">
              <a:buNone/>
            </a:pPr>
            <a:r>
              <a:rPr lang="es-MX" sz="2400" dirty="0" smtClean="0"/>
              <a:t>	Renovar </a:t>
            </a:r>
            <a:r>
              <a:rPr lang="es-MX" sz="2400" dirty="0"/>
              <a:t>los equipos de evangelización</a:t>
            </a:r>
          </a:p>
          <a:p>
            <a:pPr marL="0" indent="0" algn="just">
              <a:buNone/>
            </a:pPr>
            <a:endParaRPr lang="es-MX" sz="2400" dirty="0"/>
          </a:p>
          <a:p>
            <a:pPr marL="0" indent="0" algn="just">
              <a:buNone/>
            </a:pPr>
            <a:r>
              <a:rPr lang="es-MX" sz="2400" b="1" dirty="0"/>
              <a:t>Estrategias:</a:t>
            </a:r>
          </a:p>
          <a:p>
            <a:pPr marL="0" indent="0" algn="just">
              <a:buNone/>
            </a:pPr>
            <a:r>
              <a:rPr lang="es-MX" sz="2400" dirty="0" smtClean="0"/>
              <a:t>	a)Seleccionando </a:t>
            </a:r>
            <a:r>
              <a:rPr lang="es-MX" sz="2400" dirty="0"/>
              <a:t>agentes que sean ejemplo de vida eucarística y misionera.</a:t>
            </a:r>
          </a:p>
          <a:p>
            <a:pPr marL="0" indent="0" algn="just">
              <a:buNone/>
            </a:pPr>
            <a:r>
              <a:rPr lang="es-MX" sz="2400" dirty="0" smtClean="0"/>
              <a:t>	b)Creando </a:t>
            </a:r>
            <a:r>
              <a:rPr lang="es-MX" sz="2400" dirty="0"/>
              <a:t>equipos de Nueva Evangelización (kerigma) y formando a sus miembros.</a:t>
            </a:r>
          </a:p>
          <a:p>
            <a:pPr marL="0" indent="0" algn="just">
              <a:buNone/>
            </a:pPr>
            <a:r>
              <a:rPr lang="es-MX" sz="2400" dirty="0" smtClean="0"/>
              <a:t>	c)Fortaleciendo </a:t>
            </a:r>
            <a:r>
              <a:rPr lang="es-MX" sz="2400" dirty="0"/>
              <a:t>la espiritualidad de los miembros de la Nueva </a:t>
            </a:r>
            <a:r>
              <a:rPr lang="es-MX" sz="2400" dirty="0" smtClean="0"/>
              <a:t>Evangelización</a:t>
            </a:r>
          </a:p>
          <a:p>
            <a:pPr marL="0" indent="0" algn="just">
              <a:buNone/>
            </a:pPr>
            <a:endParaRPr lang="es-MX" sz="2400" dirty="0" smtClean="0"/>
          </a:p>
          <a:p>
            <a:pPr marL="0" indent="0" algn="just">
              <a:buNone/>
            </a:pPr>
            <a:r>
              <a:rPr lang="es-MX" sz="1700" i="1" dirty="0"/>
              <a:t>Como nos podemos dar cuenta las metas que se tomaron como ejemplo brotaron del objetivo específico, la política y las estrategias que hacen referencia al tema de la Pastoral Profética y a la dimensión de Nueva Evangelización.</a:t>
            </a:r>
          </a:p>
          <a:p>
            <a:pPr marL="0" indent="0" algn="just">
              <a:buNone/>
            </a:pPr>
            <a:endParaRPr lang="es-MX" sz="2400" dirty="0"/>
          </a:p>
          <a:p>
            <a:pPr marL="0" indent="0" algn="just">
              <a:buNone/>
            </a:pPr>
            <a:endParaRPr lang="es-MX" sz="2400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93388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235132"/>
            <a:ext cx="10306594" cy="5462451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1600" dirty="0"/>
              <a:t>IGLESIA SINODAL EN MISIÓN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1600" dirty="0" smtClean="0"/>
              <a:t>AÑO </a:t>
            </a:r>
            <a:r>
              <a:rPr lang="es-MX" sz="1600" dirty="0"/>
              <a:t>DE LA ESPERANZA 2024 – 2025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1600" dirty="0" smtClean="0"/>
              <a:t>Pastoral </a:t>
            </a:r>
            <a:r>
              <a:rPr lang="es-MX" sz="1600" dirty="0"/>
              <a:t>Profética</a:t>
            </a:r>
          </a:p>
          <a:p>
            <a:pPr marL="0" indent="0">
              <a:buNone/>
            </a:pPr>
            <a:r>
              <a:rPr lang="es-MX" sz="1400" dirty="0" smtClean="0"/>
              <a:t>Objetivo</a:t>
            </a:r>
            <a:r>
              <a:rPr lang="es-MX" sz="1400" dirty="0"/>
              <a:t>: Fortalecer la Pastoral Profética en sus dimensiones, propiciando el encuentro con Cristo, mediante procesos integrales, graduales y sistemáticos de formación para asumir el compromiso misionero a ejemplo de María.</a:t>
            </a:r>
          </a:p>
          <a:p>
            <a:endParaRPr lang="es-MX" dirty="0"/>
          </a:p>
          <a:p>
            <a:pPr marL="0" indent="0">
              <a:buNone/>
            </a:pPr>
            <a:endParaRPr lang="es-MX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291028"/>
              </p:ext>
            </p:extLst>
          </p:nvPr>
        </p:nvGraphicFramePr>
        <p:xfrm>
          <a:off x="809894" y="1841865"/>
          <a:ext cx="10868301" cy="431074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973815"/>
                <a:gridCol w="1285932"/>
                <a:gridCol w="2488410"/>
                <a:gridCol w="2057982"/>
                <a:gridCol w="1224029"/>
                <a:gridCol w="1331636"/>
                <a:gridCol w="1506497"/>
              </a:tblGrid>
              <a:tr h="2439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819" marR="52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Metas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819" marR="52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Actividades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819" marR="52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Responsable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819" marR="52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Fecha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819" marR="52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Lugar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819" marR="52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Recursos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819" marR="52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68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</a:t>
                      </a: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NTEGRACIÓN Y ORGANIZACIÓN</a:t>
                      </a:r>
                      <a:r>
                        <a:rPr lang="es-ES" sz="1400" kern="100" dirty="0">
                          <a:effectLst/>
                          <a:latin typeface="Times New Roman" panose="02020603050405020304" pitchFamily="18" charset="0"/>
                          <a:ea typeface="Aptos"/>
                        </a:rPr>
                        <a:t> 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kern="100" dirty="0">
                          <a:effectLst/>
                          <a:latin typeface="Times New Roman" panose="02020603050405020304" pitchFamily="18" charset="0"/>
                          <a:ea typeface="Aptos"/>
                        </a:rPr>
                        <a:t>La organización parroquial, decanal y diocesana </a:t>
                      </a:r>
                      <a:endParaRPr lang="es-MX" sz="1400" kern="100" dirty="0" smtClean="0">
                        <a:effectLst/>
                        <a:latin typeface="Times New Roman" panose="02020603050405020304" pitchFamily="18" charset="0"/>
                        <a:ea typeface="Apto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kern="100" dirty="0" smtClean="0">
                          <a:effectLst/>
                          <a:latin typeface="Times New Roman" panose="02020603050405020304" pitchFamily="18" charset="0"/>
                          <a:ea typeface="Aptos"/>
                        </a:rPr>
                        <a:t>se </a:t>
                      </a:r>
                      <a:r>
                        <a:rPr lang="es-MX" sz="1400" kern="100" dirty="0">
                          <a:effectLst/>
                          <a:latin typeface="Times New Roman" panose="02020603050405020304" pitchFamily="18" charset="0"/>
                          <a:ea typeface="Aptos"/>
                        </a:rPr>
                        <a:t>adapta al V Plan. </a:t>
                      </a:r>
                      <a:r>
                        <a:rPr lang="es-MX" sz="1400" kern="100" baseline="0" dirty="0" smtClean="0">
                          <a:effectLst/>
                          <a:latin typeface="Times New Roman" panose="02020603050405020304" pitchFamily="18" charset="0"/>
                          <a:ea typeface="Aptos"/>
                        </a:rPr>
                        <a:t> </a:t>
                      </a:r>
                      <a:r>
                        <a:rPr lang="es-MX" sz="1400" kern="100" dirty="0" smtClean="0">
                          <a:effectLst/>
                          <a:latin typeface="Times New Roman" panose="02020603050405020304" pitchFamily="18" charset="0"/>
                          <a:ea typeface="Aptos"/>
                        </a:rPr>
                        <a:t>Se </a:t>
                      </a:r>
                      <a:r>
                        <a:rPr lang="es-MX" sz="1400" kern="100" dirty="0">
                          <a:effectLst/>
                          <a:latin typeface="Times New Roman" panose="02020603050405020304" pitchFamily="18" charset="0"/>
                          <a:ea typeface="Aptos"/>
                        </a:rPr>
                        <a:t>integran nuevos miembros a los equipos, entre ellos niños, adolescentes y jóvenes.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819" marR="52819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 Crear el equipo parroquial de Nueva Evangelización que imparta el kerigma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819" marR="528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1.1 Invitando a algunas personas a integrarse al equipo especialmente a quienes han vivido una evangelización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1.2. Pidiendo asesoría a la dimensión diocesana de Nueva Evangelización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1.3. Realizando una reunión de información y organización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ES" sz="14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1.4. Evaluando la creación del equipo de Nueva Evangelización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819" marR="52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Sacerdote Coordinador 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 Laico Coordinador de P. Profética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Sacerdote Coordinador y Laico Coordinador de P. Profética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Sacerdote Coordinador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 Laico Coordinador de P. Profética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ES" sz="14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Sacerdote Coordinador y Equipo de Pastoral Profética parroquial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819" marR="52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Nov 1-15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4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Nov 1-15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 Nov 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7:00 pm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 </a:t>
                      </a:r>
                      <a:endParaRPr lang="en-US" sz="14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 Nov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819" marR="52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Parroquia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Área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Pequeñas comunidades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Parroquia del Coordinador Diocesano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Salón Parroquial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ES" sz="14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Notaría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819" marR="52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Folletos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de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información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Entrevista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personal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Subsidios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de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temas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y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otros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recursos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Dinámica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de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motivación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Biblia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Cuaderno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en-US" sz="14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Notas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de la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reunión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819" marR="52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86267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80160" y="2259874"/>
            <a:ext cx="6622869" cy="4443549"/>
          </a:xfrm>
        </p:spPr>
        <p:txBody>
          <a:bodyPr/>
          <a:lstStyle/>
          <a:p>
            <a:pPr algn="just"/>
            <a:r>
              <a:rPr lang="es-MX" sz="2800" dirty="0"/>
              <a:t>Esta meta se refiere a la primera dimensión de integración y organización; faltarían metas por cada una de las otras dimensiones: formación y capacitación, espiritualidad, misión y vocacional.</a:t>
            </a:r>
          </a:p>
          <a:p>
            <a:endParaRPr lang="es-MX" dirty="0"/>
          </a:p>
          <a:p>
            <a:endParaRPr lang="es-MX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3777" y="1946366"/>
            <a:ext cx="3140933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736820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TM10001105[[fn=Recorte]]</Template>
  <TotalTime>82</TotalTime>
  <Words>867</Words>
  <Application>Microsoft Office PowerPoint</Application>
  <PresentationFormat>Panorámica</PresentationFormat>
  <Paragraphs>169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Aptos</vt:lpstr>
      <vt:lpstr>Franklin Gothic Book</vt:lpstr>
      <vt:lpstr>Times New Roman</vt:lpstr>
      <vt:lpstr>Crop</vt:lpstr>
      <vt:lpstr>¿cómo programar?</vt:lpstr>
      <vt:lpstr>a) Definición</vt:lpstr>
      <vt:lpstr>Presentación de PowerPoint</vt:lpstr>
      <vt:lpstr>Presentación de PowerPoint</vt:lpstr>
      <vt:lpstr>b) Funciones</vt:lpstr>
      <vt:lpstr>c) Responsables de su elaboración  </vt:lpstr>
      <vt:lpstr>Presentación de PowerPoint</vt:lpstr>
      <vt:lpstr>c) Ficha de la programación pastoral</vt:lpstr>
      <vt:lpstr>d) Pasos para elaborar el programa pastoral</vt:lpstr>
      <vt:lpstr>Presentación de PowerPoint</vt:lpstr>
      <vt:lpstr>Presentación de PowerPoint</vt:lpstr>
      <vt:lpstr>Presentación de PowerPoint</vt:lpstr>
      <vt:lpstr>e) Ejemplo de un Programa pastoral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¿cómo programar?</dc:title>
  <dc:creator>moybeatle1866@outlook.com</dc:creator>
  <cp:lastModifiedBy>moybeatle1866@outlook.com</cp:lastModifiedBy>
  <cp:revision>8</cp:revision>
  <dcterms:created xsi:type="dcterms:W3CDTF">2024-09-04T12:17:57Z</dcterms:created>
  <dcterms:modified xsi:type="dcterms:W3CDTF">2024-09-05T12:22:16Z</dcterms:modified>
</cp:coreProperties>
</file>